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5"/>
  </p:notesMasterIdLst>
  <p:sldIdLst>
    <p:sldId id="256" r:id="rId2"/>
    <p:sldId id="257" r:id="rId3"/>
    <p:sldId id="258" r:id="rId4"/>
    <p:sldId id="266" r:id="rId5"/>
    <p:sldId id="259" r:id="rId6"/>
    <p:sldId id="261" r:id="rId7"/>
    <p:sldId id="262" r:id="rId8"/>
    <p:sldId id="260" r:id="rId9"/>
    <p:sldId id="271" r:id="rId10"/>
    <p:sldId id="272" r:id="rId11"/>
    <p:sldId id="273" r:id="rId12"/>
    <p:sldId id="268" r:id="rId13"/>
    <p:sldId id="274" r:id="rId14"/>
    <p:sldId id="276" r:id="rId15"/>
    <p:sldId id="368" r:id="rId16"/>
    <p:sldId id="367" r:id="rId17"/>
    <p:sldId id="369" r:id="rId18"/>
    <p:sldId id="370" r:id="rId19"/>
    <p:sldId id="269" r:id="rId20"/>
    <p:sldId id="371" r:id="rId21"/>
    <p:sldId id="372" r:id="rId22"/>
    <p:sldId id="373" r:id="rId23"/>
    <p:sldId id="374" r:id="rId24"/>
    <p:sldId id="375" r:id="rId25"/>
    <p:sldId id="270" r:id="rId26"/>
    <p:sldId id="376" r:id="rId27"/>
    <p:sldId id="377" r:id="rId28"/>
    <p:sldId id="378" r:id="rId29"/>
    <p:sldId id="379" r:id="rId30"/>
    <p:sldId id="263" r:id="rId31"/>
    <p:sldId id="264" r:id="rId32"/>
    <p:sldId id="380" r:id="rId33"/>
    <p:sldId id="267"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306" autoAdjust="0"/>
  </p:normalViewPr>
  <p:slideViewPr>
    <p:cSldViewPr snapToGrid="0">
      <p:cViewPr>
        <p:scale>
          <a:sx n="69" d="100"/>
          <a:sy n="69" d="100"/>
        </p:scale>
        <p:origin x="-850"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E0882E-0C9E-44ED-982D-793C021A30F0}" type="datetimeFigureOut">
              <a:rPr lang="en-US" smtClean="0"/>
              <a:t>10-02-19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D8399-74DE-4E50-9AAB-C365BF56150D}" type="slidenum">
              <a:rPr lang="en-US" smtClean="0"/>
              <a:t>‹#›</a:t>
            </a:fld>
            <a:endParaRPr lang="en-US"/>
          </a:p>
        </p:txBody>
      </p:sp>
    </p:spTree>
    <p:extLst>
      <p:ext uri="{BB962C8B-B14F-4D97-AF65-F5344CB8AC3E}">
        <p14:creationId xmlns:p14="http://schemas.microsoft.com/office/powerpoint/2010/main" val="1940735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sz="1200" kern="1200" dirty="0">
                <a:solidFill>
                  <a:schemeClr val="tx1"/>
                </a:solidFill>
                <a:effectLst/>
                <a:latin typeface="+mn-lt"/>
                <a:ea typeface="+mn-ea"/>
                <a:cs typeface="+mn-cs"/>
              </a:rPr>
              <a:t>Proactive:  Ask your members where they would like to be in the Club/District/International in 5 years.  Be sure you direct them to attend workshops/training sessions for things they say they want to do.  Connect a young leader with a seasoned member… past president/PG/PIP.</a:t>
            </a:r>
          </a:p>
          <a:p>
            <a:pPr marL="228600" lvl="0" indent="-228600">
              <a:buFont typeface="+mj-lt"/>
              <a:buAutoNum type="arabicPeriod"/>
            </a:pPr>
            <a:r>
              <a:rPr lang="en-US" sz="1200" kern="1200" dirty="0">
                <a:solidFill>
                  <a:schemeClr val="tx1"/>
                </a:solidFill>
                <a:effectLst/>
                <a:latin typeface="+mn-lt"/>
                <a:ea typeface="+mn-ea"/>
                <a:cs typeface="+mn-cs"/>
              </a:rPr>
              <a:t>Open Mind:  Don’t assume that the current secretary/treasurer or board member wants to move up and be in charge one day.  And, don’t disregard someone that has not yet stepped up and assume they do not want to.    Could be a timing thing.  Take the time to discuss with your members in a relaxed atmosphere what they want to do.   </a:t>
            </a:r>
          </a:p>
          <a:p>
            <a:pPr marL="228600" lvl="0" indent="-228600">
              <a:buFont typeface="+mj-lt"/>
              <a:buAutoNum type="arabicPeriod"/>
            </a:pPr>
            <a:r>
              <a:rPr lang="en-US" sz="1200" kern="1200" dirty="0">
                <a:solidFill>
                  <a:schemeClr val="tx1"/>
                </a:solidFill>
                <a:effectLst/>
                <a:latin typeface="+mn-lt"/>
                <a:ea typeface="+mn-ea"/>
                <a:cs typeface="+mn-cs"/>
              </a:rPr>
              <a:t>Vision:  Be sure to ask members to attend board meetings and planning sessions.  Be sure the members know the vision and ask for input/buy in.</a:t>
            </a:r>
          </a:p>
          <a:p>
            <a:pPr marL="228600" lvl="0" indent="-228600">
              <a:buFont typeface="+mj-lt"/>
              <a:buAutoNum type="arabicPeriod"/>
            </a:pPr>
            <a:r>
              <a:rPr lang="en-US" sz="1200" kern="1200" dirty="0">
                <a:solidFill>
                  <a:schemeClr val="tx1"/>
                </a:solidFill>
                <a:effectLst/>
                <a:latin typeface="+mn-lt"/>
                <a:ea typeface="+mn-ea"/>
                <a:cs typeface="+mn-cs"/>
              </a:rPr>
              <a:t>Feedback:  Encourage involvement and expressing new ideas; provide a safety net; encourage the idea of planning for the future so that they may be willing to “promote” their new plan.  Be willing to edit your plan along the way.  This could be the “spark” that starts the fire!</a:t>
            </a:r>
          </a:p>
          <a:p>
            <a:pPr marL="228600" lvl="0" indent="-228600">
              <a:buFont typeface="+mj-lt"/>
              <a:buAutoNum type="arabicPeriod"/>
            </a:pPr>
            <a:r>
              <a:rPr lang="en-US" sz="1200" kern="1200" dirty="0">
                <a:solidFill>
                  <a:schemeClr val="tx1"/>
                </a:solidFill>
                <a:effectLst/>
                <a:latin typeface="+mn-lt"/>
                <a:ea typeface="+mn-ea"/>
                <a:cs typeface="+mn-cs"/>
              </a:rPr>
              <a:t>Training:  Make sure they have the tools they need to do their jobs.  Make sure they have access to workshops/training sessions.  This can also be accomplished by good mentoring partnerships.  Make sure delegates to Conferences and Conventions are those that want to be leaders and will attend and participate.</a:t>
            </a:r>
          </a:p>
          <a:p>
            <a:pPr marL="228600" lvl="0" indent="-228600">
              <a:buFont typeface="+mj-lt"/>
              <a:buAutoNum type="arabicPeriod"/>
            </a:pPr>
            <a:r>
              <a:rPr lang="en-US" sz="1200" kern="1200" dirty="0">
                <a:solidFill>
                  <a:schemeClr val="tx1"/>
                </a:solidFill>
                <a:effectLst/>
                <a:latin typeface="+mn-lt"/>
                <a:ea typeface="+mn-ea"/>
                <a:cs typeface="+mn-cs"/>
              </a:rPr>
              <a:t>Trial run:  If a board member is going to be out for a board/club meeting, ask someone to step in for them.  Maybe someone that has expressed a desire to move up the board….they may not be able to vote on a particular matter but they can always weigh in during discussion.  Also, ask a current board member to step in for someone that is classified with a higher position on the board and fulfill their duties.  </a:t>
            </a:r>
          </a:p>
          <a:p>
            <a:pPr marL="228600" lvl="0" indent="-228600">
              <a:buFont typeface="+mj-lt"/>
              <a:buAutoNum type="arabicPeriod"/>
            </a:pPr>
            <a:r>
              <a:rPr lang="en-US" sz="1200" kern="1200" dirty="0">
                <a:solidFill>
                  <a:schemeClr val="tx1"/>
                </a:solidFill>
                <a:effectLst/>
                <a:latin typeface="+mn-lt"/>
                <a:ea typeface="+mn-ea"/>
                <a:cs typeface="+mn-cs"/>
              </a:rPr>
              <a:t>LRSP:  Succession planning should be in the LRSP for your club, especially in the way of retaining and training members.  Make sure that all members are aware of policies/bylaws and how your club handles events, etc.</a:t>
            </a:r>
          </a:p>
          <a:p>
            <a:endParaRPr lang="en-US" dirty="0"/>
          </a:p>
        </p:txBody>
      </p:sp>
      <p:sp>
        <p:nvSpPr>
          <p:cNvPr id="4" name="Slide Number Placeholder 3"/>
          <p:cNvSpPr>
            <a:spLocks noGrp="1"/>
          </p:cNvSpPr>
          <p:nvPr>
            <p:ph type="sldNum" sz="quarter" idx="5"/>
          </p:nvPr>
        </p:nvSpPr>
        <p:spPr/>
        <p:txBody>
          <a:bodyPr/>
          <a:lstStyle/>
          <a:p>
            <a:fld id="{E26D8399-74DE-4E50-9AAB-C365BF56150D}" type="slidenum">
              <a:rPr lang="en-US" smtClean="0"/>
              <a:t>10</a:t>
            </a:fld>
            <a:endParaRPr lang="en-US"/>
          </a:p>
        </p:txBody>
      </p:sp>
    </p:spTree>
    <p:extLst>
      <p:ext uri="{BB962C8B-B14F-4D97-AF65-F5344CB8AC3E}">
        <p14:creationId xmlns:p14="http://schemas.microsoft.com/office/powerpoint/2010/main" val="596297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6D8399-74DE-4E50-9AAB-C365BF56150D}" type="slidenum">
              <a:rPr lang="en-US" smtClean="0"/>
              <a:t>19</a:t>
            </a:fld>
            <a:endParaRPr lang="en-US"/>
          </a:p>
        </p:txBody>
      </p:sp>
    </p:spTree>
    <p:extLst>
      <p:ext uri="{BB962C8B-B14F-4D97-AF65-F5344CB8AC3E}">
        <p14:creationId xmlns:p14="http://schemas.microsoft.com/office/powerpoint/2010/main" val="1469207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It means stepping back from the day-to-day and asking where are we headed, and what should our priorities be?</a:t>
            </a:r>
          </a:p>
          <a:p>
            <a:endParaRPr lang="en-US" dirty="0"/>
          </a:p>
        </p:txBody>
      </p:sp>
      <p:sp>
        <p:nvSpPr>
          <p:cNvPr id="4" name="Slide Number Placeholder 3"/>
          <p:cNvSpPr>
            <a:spLocks noGrp="1"/>
          </p:cNvSpPr>
          <p:nvPr>
            <p:ph type="sldNum" sz="quarter" idx="5"/>
          </p:nvPr>
        </p:nvSpPr>
        <p:spPr/>
        <p:txBody>
          <a:bodyPr/>
          <a:lstStyle/>
          <a:p>
            <a:fld id="{E26D8399-74DE-4E50-9AAB-C365BF56150D}" type="slidenum">
              <a:rPr lang="en-US" smtClean="0"/>
              <a:t>20</a:t>
            </a:fld>
            <a:endParaRPr lang="en-US"/>
          </a:p>
        </p:txBody>
      </p:sp>
    </p:spTree>
    <p:extLst>
      <p:ext uri="{BB962C8B-B14F-4D97-AF65-F5344CB8AC3E}">
        <p14:creationId xmlns:p14="http://schemas.microsoft.com/office/powerpoint/2010/main" val="258689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Wouldn’t you rather know where you’re going?</a:t>
            </a:r>
          </a:p>
        </p:txBody>
      </p:sp>
      <p:sp>
        <p:nvSpPr>
          <p:cNvPr id="4" name="Slide Number Placeholder 3"/>
          <p:cNvSpPr>
            <a:spLocks noGrp="1"/>
          </p:cNvSpPr>
          <p:nvPr>
            <p:ph type="sldNum" sz="quarter" idx="5"/>
          </p:nvPr>
        </p:nvSpPr>
        <p:spPr/>
        <p:txBody>
          <a:bodyPr/>
          <a:lstStyle/>
          <a:p>
            <a:fld id="{E26D8399-74DE-4E50-9AAB-C365BF56150D}" type="slidenum">
              <a:rPr lang="en-US" smtClean="0"/>
              <a:t>21</a:t>
            </a:fld>
            <a:endParaRPr lang="en-US"/>
          </a:p>
        </p:txBody>
      </p:sp>
    </p:spTree>
    <p:extLst>
      <p:ext uri="{BB962C8B-B14F-4D97-AF65-F5344CB8AC3E}">
        <p14:creationId xmlns:p14="http://schemas.microsoft.com/office/powerpoint/2010/main" val="1345190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D8399-74DE-4E50-9AAB-C365BF56150D}" type="slidenum">
              <a:rPr lang="en-US" smtClean="0"/>
              <a:t>22</a:t>
            </a:fld>
            <a:endParaRPr lang="en-US"/>
          </a:p>
        </p:txBody>
      </p:sp>
    </p:spTree>
    <p:extLst>
      <p:ext uri="{BB962C8B-B14F-4D97-AF65-F5344CB8AC3E}">
        <p14:creationId xmlns:p14="http://schemas.microsoft.com/office/powerpoint/2010/main" val="2681688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D8399-74DE-4E50-9AAB-C365BF56150D}" type="slidenum">
              <a:rPr lang="en-US" smtClean="0"/>
              <a:t>23</a:t>
            </a:fld>
            <a:endParaRPr lang="en-US"/>
          </a:p>
        </p:txBody>
      </p:sp>
    </p:spTree>
    <p:extLst>
      <p:ext uri="{BB962C8B-B14F-4D97-AF65-F5344CB8AC3E}">
        <p14:creationId xmlns:p14="http://schemas.microsoft.com/office/powerpoint/2010/main" val="3238869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template in the leadership toolkit on the leadership tab of </a:t>
            </a:r>
            <a:r>
              <a:rPr lang="en-US"/>
              <a:t>the International web site.</a:t>
            </a:r>
            <a:endParaRPr lang="en-US" dirty="0"/>
          </a:p>
        </p:txBody>
      </p:sp>
      <p:sp>
        <p:nvSpPr>
          <p:cNvPr id="4" name="Slide Number Placeholder 3"/>
          <p:cNvSpPr>
            <a:spLocks noGrp="1"/>
          </p:cNvSpPr>
          <p:nvPr>
            <p:ph type="sldNum" sz="quarter" idx="5"/>
          </p:nvPr>
        </p:nvSpPr>
        <p:spPr/>
        <p:txBody>
          <a:bodyPr/>
          <a:lstStyle/>
          <a:p>
            <a:fld id="{E26D8399-74DE-4E50-9AAB-C365BF56150D}" type="slidenum">
              <a:rPr lang="en-US" smtClean="0"/>
              <a:t>24</a:t>
            </a:fld>
            <a:endParaRPr lang="en-US"/>
          </a:p>
        </p:txBody>
      </p:sp>
    </p:spTree>
    <p:extLst>
      <p:ext uri="{BB962C8B-B14F-4D97-AF65-F5344CB8AC3E}">
        <p14:creationId xmlns:p14="http://schemas.microsoft.com/office/powerpoint/2010/main" val="3153022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D8399-74DE-4E50-9AAB-C365BF56150D}" type="slidenum">
              <a:rPr lang="en-US" smtClean="0"/>
              <a:t>25</a:t>
            </a:fld>
            <a:endParaRPr lang="en-US"/>
          </a:p>
        </p:txBody>
      </p:sp>
    </p:spTree>
    <p:extLst>
      <p:ext uri="{BB962C8B-B14F-4D97-AF65-F5344CB8AC3E}">
        <p14:creationId xmlns:p14="http://schemas.microsoft.com/office/powerpoint/2010/main" val="2729669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D8399-74DE-4E50-9AAB-C365BF56150D}" type="slidenum">
              <a:rPr lang="en-US" smtClean="0"/>
              <a:t>26</a:t>
            </a:fld>
            <a:endParaRPr lang="en-US"/>
          </a:p>
        </p:txBody>
      </p:sp>
    </p:spTree>
    <p:extLst>
      <p:ext uri="{BB962C8B-B14F-4D97-AF65-F5344CB8AC3E}">
        <p14:creationId xmlns:p14="http://schemas.microsoft.com/office/powerpoint/2010/main" val="251538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D8399-74DE-4E50-9AAB-C365BF56150D}" type="slidenum">
              <a:rPr lang="en-US" smtClean="0"/>
              <a:t>27</a:t>
            </a:fld>
            <a:endParaRPr lang="en-US"/>
          </a:p>
        </p:txBody>
      </p:sp>
    </p:spTree>
    <p:extLst>
      <p:ext uri="{BB962C8B-B14F-4D97-AF65-F5344CB8AC3E}">
        <p14:creationId xmlns:p14="http://schemas.microsoft.com/office/powerpoint/2010/main" val="532487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D8399-74DE-4E50-9AAB-C365BF56150D}" type="slidenum">
              <a:rPr lang="en-US" smtClean="0"/>
              <a:t>28</a:t>
            </a:fld>
            <a:endParaRPr lang="en-US"/>
          </a:p>
        </p:txBody>
      </p:sp>
    </p:spTree>
    <p:extLst>
      <p:ext uri="{BB962C8B-B14F-4D97-AF65-F5344CB8AC3E}">
        <p14:creationId xmlns:p14="http://schemas.microsoft.com/office/powerpoint/2010/main" val="1769267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Succession planning and mentoring go hand in hand at every level.  As an organization, we need to have our members “WANT” to move into leadership roles and lead us into the future.  Relationships are key!</a:t>
            </a:r>
          </a:p>
          <a:p>
            <a:endParaRPr lang="en-US" dirty="0"/>
          </a:p>
        </p:txBody>
      </p:sp>
      <p:sp>
        <p:nvSpPr>
          <p:cNvPr id="4" name="Slide Number Placeholder 3"/>
          <p:cNvSpPr>
            <a:spLocks noGrp="1"/>
          </p:cNvSpPr>
          <p:nvPr>
            <p:ph type="sldNum" sz="quarter" idx="5"/>
          </p:nvPr>
        </p:nvSpPr>
        <p:spPr/>
        <p:txBody>
          <a:bodyPr/>
          <a:lstStyle/>
          <a:p>
            <a:fld id="{E26D8399-74DE-4E50-9AAB-C365BF56150D}" type="slidenum">
              <a:rPr lang="en-US" smtClean="0"/>
              <a:t>11</a:t>
            </a:fld>
            <a:endParaRPr lang="en-US"/>
          </a:p>
        </p:txBody>
      </p:sp>
    </p:spTree>
    <p:extLst>
      <p:ext uri="{BB962C8B-B14F-4D97-AF65-F5344CB8AC3E}">
        <p14:creationId xmlns:p14="http://schemas.microsoft.com/office/powerpoint/2010/main" val="1550823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6D8399-74DE-4E50-9AAB-C365BF56150D}" type="slidenum">
              <a:rPr lang="en-US" smtClean="0"/>
              <a:t>29</a:t>
            </a:fld>
            <a:endParaRPr lang="en-US"/>
          </a:p>
        </p:txBody>
      </p:sp>
    </p:spTree>
    <p:extLst>
      <p:ext uri="{BB962C8B-B14F-4D97-AF65-F5344CB8AC3E}">
        <p14:creationId xmlns:p14="http://schemas.microsoft.com/office/powerpoint/2010/main" val="2877849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6D8399-74DE-4E50-9AAB-C365BF56150D}" type="slidenum">
              <a:rPr lang="en-US" smtClean="0"/>
              <a:t>30</a:t>
            </a:fld>
            <a:endParaRPr lang="en-US"/>
          </a:p>
        </p:txBody>
      </p:sp>
    </p:spTree>
    <p:extLst>
      <p:ext uri="{BB962C8B-B14F-4D97-AF65-F5344CB8AC3E}">
        <p14:creationId xmlns:p14="http://schemas.microsoft.com/office/powerpoint/2010/main" val="1503108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6D8399-74DE-4E50-9AAB-C365BF56150D}" type="slidenum">
              <a:rPr lang="en-US" smtClean="0"/>
              <a:t>31</a:t>
            </a:fld>
            <a:endParaRPr lang="en-US"/>
          </a:p>
        </p:txBody>
      </p:sp>
    </p:spTree>
    <p:extLst>
      <p:ext uri="{BB962C8B-B14F-4D97-AF65-F5344CB8AC3E}">
        <p14:creationId xmlns:p14="http://schemas.microsoft.com/office/powerpoint/2010/main" val="2244739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6D8399-74DE-4E50-9AAB-C365BF56150D}" type="slidenum">
              <a:rPr lang="en-US" smtClean="0"/>
              <a:t>32</a:t>
            </a:fld>
            <a:endParaRPr lang="en-US"/>
          </a:p>
        </p:txBody>
      </p:sp>
    </p:spTree>
    <p:extLst>
      <p:ext uri="{BB962C8B-B14F-4D97-AF65-F5344CB8AC3E}">
        <p14:creationId xmlns:p14="http://schemas.microsoft.com/office/powerpoint/2010/main" val="3188847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D8399-74DE-4E50-9AAB-C365BF56150D}" type="slidenum">
              <a:rPr lang="en-US" smtClean="0"/>
              <a:t>33</a:t>
            </a:fld>
            <a:endParaRPr lang="en-US"/>
          </a:p>
        </p:txBody>
      </p:sp>
    </p:spTree>
    <p:extLst>
      <p:ext uri="{BB962C8B-B14F-4D97-AF65-F5344CB8AC3E}">
        <p14:creationId xmlns:p14="http://schemas.microsoft.com/office/powerpoint/2010/main" val="3960568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6D8399-74DE-4E50-9AAB-C365BF56150D}" type="slidenum">
              <a:rPr lang="en-US" smtClean="0"/>
              <a:t>12</a:t>
            </a:fld>
            <a:endParaRPr lang="en-US"/>
          </a:p>
        </p:txBody>
      </p:sp>
    </p:spTree>
    <p:extLst>
      <p:ext uri="{BB962C8B-B14F-4D97-AF65-F5344CB8AC3E}">
        <p14:creationId xmlns:p14="http://schemas.microsoft.com/office/powerpoint/2010/main" val="1733964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D8399-74DE-4E50-9AAB-C365BF56150D}" type="slidenum">
              <a:rPr lang="en-US" smtClean="0"/>
              <a:t>13</a:t>
            </a:fld>
            <a:endParaRPr lang="en-US"/>
          </a:p>
        </p:txBody>
      </p:sp>
    </p:spTree>
    <p:extLst>
      <p:ext uri="{BB962C8B-B14F-4D97-AF65-F5344CB8AC3E}">
        <p14:creationId xmlns:p14="http://schemas.microsoft.com/office/powerpoint/2010/main" val="878441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sz="1200" kern="1200" dirty="0">
                <a:solidFill>
                  <a:schemeClr val="tx1"/>
                </a:solidFill>
                <a:effectLst/>
                <a:latin typeface="+mn-lt"/>
                <a:ea typeface="+mn-ea"/>
                <a:cs typeface="+mn-cs"/>
              </a:rPr>
              <a:t>Develop to a better community through engaging new members and increasing the retention rate of current Altrusa members achieved through connections with members and the community.</a:t>
            </a:r>
          </a:p>
          <a:p>
            <a:pPr marL="228600" lvl="0" indent="-228600">
              <a:buFont typeface="+mj-lt"/>
              <a:buAutoNum type="arabicPeriod"/>
            </a:pPr>
            <a:r>
              <a:rPr lang="en-US" sz="1200" kern="1200" dirty="0">
                <a:solidFill>
                  <a:schemeClr val="tx1"/>
                </a:solidFill>
                <a:effectLst/>
                <a:latin typeface="+mn-lt"/>
                <a:ea typeface="+mn-ea"/>
                <a:cs typeface="+mn-cs"/>
              </a:rPr>
              <a:t>Help Altrusans develop the skills, knowledge, and confidence to pursue leadership opportunities in Altrusa.</a:t>
            </a:r>
          </a:p>
          <a:p>
            <a:pPr marL="228600" lvl="0" indent="-228600">
              <a:buFont typeface="+mj-lt"/>
              <a:buAutoNum type="arabicPeriod"/>
            </a:pPr>
            <a:r>
              <a:rPr lang="en-US" sz="1200" kern="1200" dirty="0">
                <a:solidFill>
                  <a:schemeClr val="tx1"/>
                </a:solidFill>
                <a:effectLst/>
                <a:latin typeface="+mn-lt"/>
                <a:ea typeface="+mn-ea"/>
                <a:cs typeface="+mn-cs"/>
              </a:rPr>
              <a:t>Create an environment that encourages Altrusans to accept leadership roles, knowing there is always someone there to discuss opportunities and challenges.</a:t>
            </a:r>
          </a:p>
          <a:p>
            <a:pPr marL="228600" lvl="0" indent="-228600">
              <a:buFont typeface="+mj-lt"/>
              <a:buAutoNum type="arabicPeriod"/>
            </a:pPr>
            <a:r>
              <a:rPr lang="en-US" sz="1200" kern="1200" dirty="0">
                <a:solidFill>
                  <a:schemeClr val="tx1"/>
                </a:solidFill>
                <a:effectLst/>
                <a:latin typeface="+mn-lt"/>
                <a:ea typeface="+mn-ea"/>
                <a:cs typeface="+mn-cs"/>
              </a:rPr>
              <a:t>Share experiences on how building leadership skills help in personal growth, both in the club and at work.</a:t>
            </a:r>
          </a:p>
          <a:p>
            <a:endParaRPr lang="en-US" dirty="0"/>
          </a:p>
        </p:txBody>
      </p:sp>
      <p:sp>
        <p:nvSpPr>
          <p:cNvPr id="4" name="Slide Number Placeholder 3"/>
          <p:cNvSpPr>
            <a:spLocks noGrp="1"/>
          </p:cNvSpPr>
          <p:nvPr>
            <p:ph type="sldNum" sz="quarter" idx="5"/>
          </p:nvPr>
        </p:nvSpPr>
        <p:spPr/>
        <p:txBody>
          <a:bodyPr/>
          <a:lstStyle/>
          <a:p>
            <a:fld id="{E26D8399-74DE-4E50-9AAB-C365BF56150D}" type="slidenum">
              <a:rPr lang="en-US" smtClean="0"/>
              <a:t>14</a:t>
            </a:fld>
            <a:endParaRPr lang="en-US"/>
          </a:p>
        </p:txBody>
      </p:sp>
    </p:spTree>
    <p:extLst>
      <p:ext uri="{BB962C8B-B14F-4D97-AF65-F5344CB8AC3E}">
        <p14:creationId xmlns:p14="http://schemas.microsoft.com/office/powerpoint/2010/main" val="4093408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all mentors: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Active member in your Club who is knowledgeable about Altrusa and how their club fits into their district and the International organization.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Willingness to share experiences and have the capacity to listen.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At least two leadership positions (including project or committee leadership) in Altrusa or their profession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Knowledgeable on how to encourage.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Knowledgeable on how to provide constructive criticism.</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Mentors should have knowledge of the job to which the mentee aspires.  For example, a club president who has never attended a conference would not be a good mentor for someone who wants to get involved at the District level.</a:t>
            </a:r>
          </a:p>
        </p:txBody>
      </p:sp>
      <p:sp>
        <p:nvSpPr>
          <p:cNvPr id="4" name="Slide Number Placeholder 3"/>
          <p:cNvSpPr>
            <a:spLocks noGrp="1"/>
          </p:cNvSpPr>
          <p:nvPr>
            <p:ph type="sldNum" sz="quarter" idx="10"/>
          </p:nvPr>
        </p:nvSpPr>
        <p:spPr/>
        <p:txBody>
          <a:bodyPr/>
          <a:lstStyle/>
          <a:p>
            <a:fld id="{E09C70B5-54C5-481E-9F68-AA969E731102}" type="slidenum">
              <a:rPr lang="en-US" smtClean="0"/>
              <a:pPr/>
              <a:t>15</a:t>
            </a:fld>
            <a:endParaRPr lang="en-US"/>
          </a:p>
        </p:txBody>
      </p:sp>
    </p:spTree>
    <p:extLst>
      <p:ext uri="{BB962C8B-B14F-4D97-AF65-F5344CB8AC3E}">
        <p14:creationId xmlns:p14="http://schemas.microsoft.com/office/powerpoint/2010/main" val="3005197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Franklin Gothic Book" panose="020B0503020102020204" pitchFamily="34" charset="0"/>
                <a:ea typeface="+mn-ea"/>
                <a:cs typeface="+mn-cs"/>
              </a:rPr>
              <a:t>For emerging leaders:</a:t>
            </a:r>
          </a:p>
          <a:p>
            <a:pPr marL="171450" lvl="0" indent="-171450">
              <a:buFont typeface="Arial" panose="020B0604020202020204" pitchFamily="34" charset="0"/>
              <a:buChar char="•"/>
            </a:pPr>
            <a:r>
              <a:rPr lang="en-US" sz="1000" kern="1200" dirty="0">
                <a:solidFill>
                  <a:schemeClr val="tx1"/>
                </a:solidFill>
                <a:effectLst/>
                <a:latin typeface="Franklin Gothic Book" panose="020B0503020102020204" pitchFamily="34" charset="0"/>
                <a:ea typeface="+mn-ea"/>
                <a:cs typeface="+mn-cs"/>
              </a:rPr>
              <a:t>Knowledge and experience with the position for which your mentee aspires.  Your mentee may need to change mentors as she/he moves up in the organization to someone familiar with the position to which they aspire. </a:t>
            </a:r>
          </a:p>
          <a:p>
            <a:pPr marL="171450" lvl="0" indent="-171450">
              <a:buFont typeface="Arial" panose="020B0604020202020204" pitchFamily="34" charset="0"/>
              <a:buChar char="•"/>
            </a:pPr>
            <a:r>
              <a:rPr lang="en-US" sz="1000" kern="1200" dirty="0">
                <a:solidFill>
                  <a:schemeClr val="tx1"/>
                </a:solidFill>
                <a:effectLst/>
                <a:latin typeface="Franklin Gothic Book" panose="020B0503020102020204" pitchFamily="34" charset="0"/>
                <a:ea typeface="+mn-ea"/>
                <a:cs typeface="+mn-cs"/>
              </a:rPr>
              <a:t>For mentees who are interested in leadership beyond the club level, the best mentors are those who have regularly attended conferences (or conventions, if the mentee is interested in serving at the International level).</a:t>
            </a:r>
          </a:p>
          <a:p>
            <a:pPr marL="171450" lvl="0" indent="-171450">
              <a:buFont typeface="Arial" panose="020B0604020202020204" pitchFamily="34" charset="0"/>
              <a:buChar char="•"/>
            </a:pPr>
            <a:r>
              <a:rPr lang="en-US" sz="1000" kern="1200" dirty="0">
                <a:solidFill>
                  <a:schemeClr val="tx1"/>
                </a:solidFill>
                <a:effectLst/>
                <a:latin typeface="Franklin Gothic Book" panose="020B0503020102020204" pitchFamily="34" charset="0"/>
                <a:ea typeface="+mn-ea"/>
                <a:cs typeface="+mn-cs"/>
              </a:rPr>
              <a:t>The rest of the mentoring world refers to these folks as “sponsors”, which Altrusa defines differently.  The champion recommends their mentee for new positions, introduces them to other people who can help them, and is willing to stake their reputation on the mentee’s ability to be successful.</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9C70B5-54C5-481E-9F68-AA969E731102}" type="slidenum">
              <a:rPr lang="en-US" smtClean="0"/>
              <a:pPr/>
              <a:t>16</a:t>
            </a:fld>
            <a:endParaRPr lang="en-US"/>
          </a:p>
        </p:txBody>
      </p:sp>
    </p:spTree>
    <p:extLst>
      <p:ext uri="{BB962C8B-B14F-4D97-AF65-F5344CB8AC3E}">
        <p14:creationId xmlns:p14="http://schemas.microsoft.com/office/powerpoint/2010/main" val="3160120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Note that these documents can be hard to find, but they come up if you search for them by name.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we have an internet connection, it would be best to show what comes up with the links on this page and the next.</a:t>
            </a:r>
            <a:endParaRPr lang="en-US" sz="1200" kern="1200" dirty="0">
              <a:solidFill>
                <a:schemeClr val="tx1"/>
              </a:solidFill>
              <a:effectLst/>
              <a:latin typeface="Franklin Gothic Book" panose="020B0503020102020204" pitchFamily="34" charset="0"/>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9C70B5-54C5-481E-9F68-AA969E731102}" type="slidenum">
              <a:rPr lang="en-US" smtClean="0"/>
              <a:pPr/>
              <a:t>17</a:t>
            </a:fld>
            <a:endParaRPr lang="en-US"/>
          </a:p>
        </p:txBody>
      </p:sp>
    </p:spTree>
    <p:extLst>
      <p:ext uri="{BB962C8B-B14F-4D97-AF65-F5344CB8AC3E}">
        <p14:creationId xmlns:p14="http://schemas.microsoft.com/office/powerpoint/2010/main" val="460474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Forms are to help connect mentors and mentees.  They are NOT mandatory.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 international database is planned because nearly 90% of survey respondents said they wanted to work with someone in their club or district.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Clubs could use the forms for new members, especially in cases where the sponsor is a newer member with little Altrusa background.  They would be of most use for larger clubs where people may not know each other well enough to make a match.</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Districts could use them for emerging leaders, especially when the mentee has no one in their club with experience beyond the club.  It’s also a way for districts to know who might be willing to serve a mentor.</a:t>
            </a:r>
          </a:p>
        </p:txBody>
      </p:sp>
      <p:sp>
        <p:nvSpPr>
          <p:cNvPr id="4" name="Slide Number Placeholder 3"/>
          <p:cNvSpPr>
            <a:spLocks noGrp="1"/>
          </p:cNvSpPr>
          <p:nvPr>
            <p:ph type="sldNum" sz="quarter" idx="10"/>
          </p:nvPr>
        </p:nvSpPr>
        <p:spPr/>
        <p:txBody>
          <a:bodyPr/>
          <a:lstStyle/>
          <a:p>
            <a:fld id="{E09C70B5-54C5-481E-9F68-AA969E731102}" type="slidenum">
              <a:rPr lang="en-US" smtClean="0"/>
              <a:pPr/>
              <a:t>18</a:t>
            </a:fld>
            <a:endParaRPr lang="en-US"/>
          </a:p>
        </p:txBody>
      </p:sp>
    </p:spTree>
    <p:extLst>
      <p:ext uri="{BB962C8B-B14F-4D97-AF65-F5344CB8AC3E}">
        <p14:creationId xmlns:p14="http://schemas.microsoft.com/office/powerpoint/2010/main" val="348054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B7629D-0649-4E1D-A4EB-A3771C0CCA1F}" type="datetimeFigureOut">
              <a:rPr lang="en-US" smtClean="0"/>
              <a:t>10-02-19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E1CBB-41BE-43DE-A179-135F4451C1C6}" type="slidenum">
              <a:rPr lang="en-US" smtClean="0"/>
              <a:t>‹#›</a:t>
            </a:fld>
            <a:endParaRPr lang="en-US"/>
          </a:p>
        </p:txBody>
      </p:sp>
    </p:spTree>
    <p:extLst>
      <p:ext uri="{BB962C8B-B14F-4D97-AF65-F5344CB8AC3E}">
        <p14:creationId xmlns:p14="http://schemas.microsoft.com/office/powerpoint/2010/main" val="1488261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B7629D-0649-4E1D-A4EB-A3771C0CCA1F}" type="datetimeFigureOut">
              <a:rPr lang="en-US" smtClean="0"/>
              <a:t>10-02-19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E1CBB-41BE-43DE-A179-135F4451C1C6}" type="slidenum">
              <a:rPr lang="en-US" smtClean="0"/>
              <a:t>‹#›</a:t>
            </a:fld>
            <a:endParaRPr lang="en-US"/>
          </a:p>
        </p:txBody>
      </p:sp>
    </p:spTree>
    <p:extLst>
      <p:ext uri="{BB962C8B-B14F-4D97-AF65-F5344CB8AC3E}">
        <p14:creationId xmlns:p14="http://schemas.microsoft.com/office/powerpoint/2010/main" val="1116734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B7629D-0649-4E1D-A4EB-A3771C0CCA1F}" type="datetimeFigureOut">
              <a:rPr lang="en-US" smtClean="0"/>
              <a:t>10-02-19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E1CBB-41BE-43DE-A179-135F4451C1C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7647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B7629D-0649-4E1D-A4EB-A3771C0CCA1F}" type="datetimeFigureOut">
              <a:rPr lang="en-US" smtClean="0"/>
              <a:t>10-02-19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E1CBB-41BE-43DE-A179-135F4451C1C6}" type="slidenum">
              <a:rPr lang="en-US" smtClean="0"/>
              <a:t>‹#›</a:t>
            </a:fld>
            <a:endParaRPr lang="en-US"/>
          </a:p>
        </p:txBody>
      </p:sp>
    </p:spTree>
    <p:extLst>
      <p:ext uri="{BB962C8B-B14F-4D97-AF65-F5344CB8AC3E}">
        <p14:creationId xmlns:p14="http://schemas.microsoft.com/office/powerpoint/2010/main" val="1423520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B7629D-0649-4E1D-A4EB-A3771C0CCA1F}" type="datetimeFigureOut">
              <a:rPr lang="en-US" smtClean="0"/>
              <a:t>10-02-19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E1CBB-41BE-43DE-A179-135F4451C1C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60581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B7629D-0649-4E1D-A4EB-A3771C0CCA1F}" type="datetimeFigureOut">
              <a:rPr lang="en-US" smtClean="0"/>
              <a:t>10-02-19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E1CBB-41BE-43DE-A179-135F4451C1C6}" type="slidenum">
              <a:rPr lang="en-US" smtClean="0"/>
              <a:t>‹#›</a:t>
            </a:fld>
            <a:endParaRPr lang="en-US"/>
          </a:p>
        </p:txBody>
      </p:sp>
    </p:spTree>
    <p:extLst>
      <p:ext uri="{BB962C8B-B14F-4D97-AF65-F5344CB8AC3E}">
        <p14:creationId xmlns:p14="http://schemas.microsoft.com/office/powerpoint/2010/main" val="2559417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7629D-0649-4E1D-A4EB-A3771C0CCA1F}" type="datetimeFigureOut">
              <a:rPr lang="en-US" smtClean="0"/>
              <a:t>10-02-19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E1CBB-41BE-43DE-A179-135F4451C1C6}" type="slidenum">
              <a:rPr lang="en-US" smtClean="0"/>
              <a:t>‹#›</a:t>
            </a:fld>
            <a:endParaRPr lang="en-US"/>
          </a:p>
        </p:txBody>
      </p:sp>
    </p:spTree>
    <p:extLst>
      <p:ext uri="{BB962C8B-B14F-4D97-AF65-F5344CB8AC3E}">
        <p14:creationId xmlns:p14="http://schemas.microsoft.com/office/powerpoint/2010/main" val="1614170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7629D-0649-4E1D-A4EB-A3771C0CCA1F}" type="datetimeFigureOut">
              <a:rPr lang="en-US" smtClean="0"/>
              <a:t>10-02-19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E1CBB-41BE-43DE-A179-135F4451C1C6}" type="slidenum">
              <a:rPr lang="en-US" smtClean="0"/>
              <a:t>‹#›</a:t>
            </a:fld>
            <a:endParaRPr lang="en-US"/>
          </a:p>
        </p:txBody>
      </p:sp>
    </p:spTree>
    <p:extLst>
      <p:ext uri="{BB962C8B-B14F-4D97-AF65-F5344CB8AC3E}">
        <p14:creationId xmlns:p14="http://schemas.microsoft.com/office/powerpoint/2010/main" val="2490849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7629D-0649-4E1D-A4EB-A3771C0CCA1F}" type="datetimeFigureOut">
              <a:rPr lang="en-US" smtClean="0"/>
              <a:t>10-02-19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E1CBB-41BE-43DE-A179-135F4451C1C6}" type="slidenum">
              <a:rPr lang="en-US" smtClean="0"/>
              <a:t>‹#›</a:t>
            </a:fld>
            <a:endParaRPr lang="en-US"/>
          </a:p>
        </p:txBody>
      </p:sp>
    </p:spTree>
    <p:extLst>
      <p:ext uri="{BB962C8B-B14F-4D97-AF65-F5344CB8AC3E}">
        <p14:creationId xmlns:p14="http://schemas.microsoft.com/office/powerpoint/2010/main" val="783363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B7629D-0649-4E1D-A4EB-A3771C0CCA1F}" type="datetimeFigureOut">
              <a:rPr lang="en-US" smtClean="0"/>
              <a:t>10-02-19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E1CBB-41BE-43DE-A179-135F4451C1C6}" type="slidenum">
              <a:rPr lang="en-US" smtClean="0"/>
              <a:t>‹#›</a:t>
            </a:fld>
            <a:endParaRPr lang="en-US"/>
          </a:p>
        </p:txBody>
      </p:sp>
    </p:spTree>
    <p:extLst>
      <p:ext uri="{BB962C8B-B14F-4D97-AF65-F5344CB8AC3E}">
        <p14:creationId xmlns:p14="http://schemas.microsoft.com/office/powerpoint/2010/main" val="80373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B7629D-0649-4E1D-A4EB-A3771C0CCA1F}" type="datetimeFigureOut">
              <a:rPr lang="en-US" smtClean="0"/>
              <a:t>10-02-19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E1CBB-41BE-43DE-A179-135F4451C1C6}" type="slidenum">
              <a:rPr lang="en-US" smtClean="0"/>
              <a:t>‹#›</a:t>
            </a:fld>
            <a:endParaRPr lang="en-US"/>
          </a:p>
        </p:txBody>
      </p:sp>
    </p:spTree>
    <p:extLst>
      <p:ext uri="{BB962C8B-B14F-4D97-AF65-F5344CB8AC3E}">
        <p14:creationId xmlns:p14="http://schemas.microsoft.com/office/powerpoint/2010/main" val="2725165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B7629D-0649-4E1D-A4EB-A3771C0CCA1F}" type="datetimeFigureOut">
              <a:rPr lang="en-US" smtClean="0"/>
              <a:t>10-02-19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E1CBB-41BE-43DE-A179-135F4451C1C6}" type="slidenum">
              <a:rPr lang="en-US" smtClean="0"/>
              <a:t>‹#›</a:t>
            </a:fld>
            <a:endParaRPr lang="en-US"/>
          </a:p>
        </p:txBody>
      </p:sp>
    </p:spTree>
    <p:extLst>
      <p:ext uri="{BB962C8B-B14F-4D97-AF65-F5344CB8AC3E}">
        <p14:creationId xmlns:p14="http://schemas.microsoft.com/office/powerpoint/2010/main" val="3890106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B7629D-0649-4E1D-A4EB-A3771C0CCA1F}" type="datetimeFigureOut">
              <a:rPr lang="en-US" smtClean="0"/>
              <a:t>10-02-19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E1CBB-41BE-43DE-A179-135F4451C1C6}" type="slidenum">
              <a:rPr lang="en-US" smtClean="0"/>
              <a:t>‹#›</a:t>
            </a:fld>
            <a:endParaRPr lang="en-US"/>
          </a:p>
        </p:txBody>
      </p:sp>
    </p:spTree>
    <p:extLst>
      <p:ext uri="{BB962C8B-B14F-4D97-AF65-F5344CB8AC3E}">
        <p14:creationId xmlns:p14="http://schemas.microsoft.com/office/powerpoint/2010/main" val="1973243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7629D-0649-4E1D-A4EB-A3771C0CCA1F}" type="datetimeFigureOut">
              <a:rPr lang="en-US" smtClean="0"/>
              <a:t>10-02-19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E1CBB-41BE-43DE-A179-135F4451C1C6}" type="slidenum">
              <a:rPr lang="en-US" smtClean="0"/>
              <a:t>‹#›</a:t>
            </a:fld>
            <a:endParaRPr lang="en-US"/>
          </a:p>
        </p:txBody>
      </p:sp>
    </p:spTree>
    <p:extLst>
      <p:ext uri="{BB962C8B-B14F-4D97-AF65-F5344CB8AC3E}">
        <p14:creationId xmlns:p14="http://schemas.microsoft.com/office/powerpoint/2010/main" val="839996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B7629D-0649-4E1D-A4EB-A3771C0CCA1F}" type="datetimeFigureOut">
              <a:rPr lang="en-US" smtClean="0"/>
              <a:t>10-02-19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E1CBB-41BE-43DE-A179-135F4451C1C6}" type="slidenum">
              <a:rPr lang="en-US" smtClean="0"/>
              <a:t>‹#›</a:t>
            </a:fld>
            <a:endParaRPr lang="en-US"/>
          </a:p>
        </p:txBody>
      </p:sp>
    </p:spTree>
    <p:extLst>
      <p:ext uri="{BB962C8B-B14F-4D97-AF65-F5344CB8AC3E}">
        <p14:creationId xmlns:p14="http://schemas.microsoft.com/office/powerpoint/2010/main" val="624762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E1CBB-41BE-43DE-A179-135F4451C1C6}" type="slidenum">
              <a:rPr lang="en-US" smtClean="0"/>
              <a:t>‹#›</a:t>
            </a:fld>
            <a:endParaRPr lang="en-US"/>
          </a:p>
        </p:txBody>
      </p:sp>
      <p:sp>
        <p:nvSpPr>
          <p:cNvPr id="5" name="Date Placeholder 4"/>
          <p:cNvSpPr>
            <a:spLocks noGrp="1"/>
          </p:cNvSpPr>
          <p:nvPr>
            <p:ph type="dt" sz="half" idx="10"/>
          </p:nvPr>
        </p:nvSpPr>
        <p:spPr/>
        <p:txBody>
          <a:bodyPr/>
          <a:lstStyle/>
          <a:p>
            <a:fld id="{C4B7629D-0649-4E1D-A4EB-A3771C0CCA1F}" type="datetimeFigureOut">
              <a:rPr lang="en-US" smtClean="0"/>
              <a:t>10-02-19</a:t>
            </a:fld>
            <a:endParaRPr lang="en-US"/>
          </a:p>
        </p:txBody>
      </p:sp>
    </p:spTree>
    <p:extLst>
      <p:ext uri="{BB962C8B-B14F-4D97-AF65-F5344CB8AC3E}">
        <p14:creationId xmlns:p14="http://schemas.microsoft.com/office/powerpoint/2010/main" val="6533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4B7629D-0649-4E1D-A4EB-A3771C0CCA1F}" type="datetimeFigureOut">
              <a:rPr lang="en-US" smtClean="0"/>
              <a:t>10-02-19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38E1CBB-41BE-43DE-A179-135F4451C1C6}" type="slidenum">
              <a:rPr lang="en-US" smtClean="0"/>
              <a:t>‹#›</a:t>
            </a:fld>
            <a:endParaRPr lang="en-US"/>
          </a:p>
        </p:txBody>
      </p:sp>
    </p:spTree>
    <p:extLst>
      <p:ext uri="{BB962C8B-B14F-4D97-AF65-F5344CB8AC3E}">
        <p14:creationId xmlns:p14="http://schemas.microsoft.com/office/powerpoint/2010/main" val="294165543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creativecommons.org/licenses/by-nc-sa/3.0/" TargetMode="External"/><Relationship Id="rId4" Type="http://schemas.openxmlformats.org/officeDocument/2006/relationships/hyperlink" Target="http://www.generationdidees.ca/idees/le-leadership-dune-gnration-partie-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pbc.ir/%D9%85%D8%AF%DB%8C%D8%B1%DB%8C%D8%AA-%D8%B0%D8%B1%D9%87-%D8%A8%DB%8C%D9%86%DB%8C-%D8%AE%D9%88%D8%AF-%D8%A8%D9%BE%D8%B1%D9%87%DB%8C%D8%B2%DB%8C%D8%AF/9025703-leader-magnifying-glass-over-background-with-different-association-terms-vector-illustration-stock-vecto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danielscott86.blogspot.com/2018/03/the-mountain-and-mountaineer.html" TargetMode="Externa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people-equation.com/boost-your-career-with-these-resources-for-attracting-high-level-sponsor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ogin.altrusa.org/mentoring-guide-05-201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login.altrusa.org/files/2019/04/Altrusa-Mentor-Profile-Application-Form-fillable.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login.altrusa.org/files/2019/04/Altrusa-Mentee-Profile-Application-Form-fillable.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pbc.ir/%D9%85%D8%AF%DB%8C%D8%B1%DB%8C%D8%AA-%D8%B0%D8%B1%D9%87-%D8%A8%DB%8C%D9%86%DB%8C-%D8%AE%D9%88%D8%AF-%D8%A8%D9%BE%D8%B1%D9%87%DB%8C%D8%B2%DB%8C%D8%AF/9025703-leader-magnifying-glass-over-background-with-different-association-terms-vector-illustration-stock-vector/"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rowdsurfwork.com/2014/10/crowdsurf-computer-programming-quiz/"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getfullyfunded.com/simplifying-nonprofit-strategic-planning-for-beginner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login.altrusa.org/leadership/"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pbc.ir/%D9%85%D8%AF%DB%8C%D8%B1%DB%8C%D8%AA-%D8%B0%D8%B1%D9%87-%D8%A8%DB%8C%D9%86%DB%8C-%D8%AE%D9%88%D8%AF-%D8%A8%D9%BE%D8%B1%D9%87%DB%8C%D8%B2%DB%8C%D8%AF/9025703-leader-magnifying-glass-over-background-with-different-association-terms-vector-illustration-stock-vector/"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pbc.ir/%D9%85%D8%AF%DB%8C%D8%B1%DB%8C%D8%AA-%D8%B0%D8%B1%D9%87-%D8%A8%DB%8C%D9%86%DB%8C-%D8%AE%D9%88%D8%AF-%D8%A8%D9%BE%D8%B1%D9%87%DB%8C%D8%B2%DB%8C%D8%AF/9025703-leader-magnifying-glass-over-background-with-different-association-terms-vector-illustration-stock-vecto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www.altrusa.org/" TargetMode="External"/><Relationship Id="rId3" Type="http://schemas.openxmlformats.org/officeDocument/2006/relationships/hyperlink" Target="mailto:donagarretson@gmail.com" TargetMode="External"/><Relationship Id="rId7" Type="http://schemas.openxmlformats.org/officeDocument/2006/relationships/hyperlink" Target="mailto:moorelindac@yahoo.com"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mailto:blherzog@illinois.edu" TargetMode="External"/><Relationship Id="rId5" Type="http://schemas.openxmlformats.org/officeDocument/2006/relationships/hyperlink" Target="mailto:lsb21820@gmail.com" TargetMode="External"/><Relationship Id="rId4" Type="http://schemas.openxmlformats.org/officeDocument/2006/relationships/hyperlink" Target="mailto:susymeier@gmail.co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Altrusa@Altrusa.or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axiomcp.com/idea/simplify-important-leadership-skill/"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hyperlink" Target="https://www.thindifference.com/2017/02/top-7-ways-acquire-leadership-skills-volunteering/" TargetMode="External"/><Relationship Id="rId4" Type="http://schemas.openxmlformats.org/officeDocument/2006/relationships/hyperlink" Target="https://www.lollydaskal.com/leadership/10-ways-to-simplify-your-leadershi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pbc.ir/%D9%85%D8%AF%DB%8C%D8%B1%DB%8C%D8%AA-%D8%B0%D8%B1%D9%87-%D8%A8%DB%8C%D9%86%DB%8C-%D8%AE%D9%88%D8%AF-%D8%A8%D9%BE%D8%B1%D9%87%DB%8C%D8%B2%DB%8C%D8%AF/9025703-leader-magnifying-glass-over-background-with-different-association-terms-vector-illustration-stock-vector/"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EC60E1-B494-4F6F-B867-87868B13345D}"/>
              </a:ext>
            </a:extLst>
          </p:cNvPr>
          <p:cNvSpPr>
            <a:spLocks noGrp="1"/>
          </p:cNvSpPr>
          <p:nvPr>
            <p:ph type="ctrTitle"/>
          </p:nvPr>
        </p:nvSpPr>
        <p:spPr>
          <a:xfrm>
            <a:off x="496651" y="1029389"/>
            <a:ext cx="9144000" cy="1355794"/>
          </a:xfrm>
        </p:spPr>
        <p:txBody>
          <a:bodyPr>
            <a:normAutofit fontScale="90000"/>
          </a:bodyPr>
          <a:lstStyle/>
          <a:p>
            <a:pPr algn="ctr"/>
            <a:r>
              <a:rPr lang="en-US" sz="3600" b="1" dirty="0">
                <a:solidFill>
                  <a:schemeClr val="accent2">
                    <a:lumMod val="75000"/>
                  </a:schemeClr>
                </a:solidFill>
              </a:rPr>
              <a:t>Altrusa International, Inc.</a:t>
            </a:r>
            <a:br>
              <a:rPr lang="en-US" sz="3600" b="1" dirty="0">
                <a:solidFill>
                  <a:schemeClr val="accent2">
                    <a:lumMod val="75000"/>
                  </a:schemeClr>
                </a:solidFill>
              </a:rPr>
            </a:br>
            <a:r>
              <a:rPr lang="en-US" sz="3600" b="1" dirty="0">
                <a:solidFill>
                  <a:schemeClr val="accent2">
                    <a:lumMod val="75000"/>
                  </a:schemeClr>
                </a:solidFill>
              </a:rPr>
              <a:t>Leadership Development Committee</a:t>
            </a:r>
            <a:br>
              <a:rPr lang="en-US" sz="3600" b="1" dirty="0">
                <a:solidFill>
                  <a:schemeClr val="accent2">
                    <a:lumMod val="75000"/>
                  </a:schemeClr>
                </a:solidFill>
              </a:rPr>
            </a:br>
            <a:r>
              <a:rPr lang="en-US" sz="3600" b="1" dirty="0">
                <a:solidFill>
                  <a:schemeClr val="accent2">
                    <a:lumMod val="75000"/>
                  </a:schemeClr>
                </a:solidFill>
              </a:rPr>
              <a:t>2019-2021</a:t>
            </a:r>
          </a:p>
        </p:txBody>
      </p:sp>
      <p:sp>
        <p:nvSpPr>
          <p:cNvPr id="3" name="Subtitle 2">
            <a:extLst>
              <a:ext uri="{FF2B5EF4-FFF2-40B4-BE49-F238E27FC236}">
                <a16:creationId xmlns="" xmlns:a16="http://schemas.microsoft.com/office/drawing/2014/main" id="{BA76BD2A-402F-49ED-9456-7C2DC861FEFC}"/>
              </a:ext>
            </a:extLst>
          </p:cNvPr>
          <p:cNvSpPr>
            <a:spLocks noGrp="1"/>
          </p:cNvSpPr>
          <p:nvPr>
            <p:ph type="subTitle" idx="1"/>
          </p:nvPr>
        </p:nvSpPr>
        <p:spPr>
          <a:xfrm>
            <a:off x="1589955" y="4806593"/>
            <a:ext cx="6957391" cy="1022018"/>
          </a:xfrm>
        </p:spPr>
        <p:txBody>
          <a:bodyPr>
            <a:normAutofit/>
          </a:bodyPr>
          <a:lstStyle/>
          <a:p>
            <a:r>
              <a:rPr lang="en-US" sz="4800" b="1" i="1" dirty="0"/>
              <a:t>Simplifying Leadership</a:t>
            </a:r>
          </a:p>
        </p:txBody>
      </p:sp>
      <p:pic>
        <p:nvPicPr>
          <p:cNvPr id="5" name="Picture 4">
            <a:extLst>
              <a:ext uri="{FF2B5EF4-FFF2-40B4-BE49-F238E27FC236}">
                <a16:creationId xmlns="" xmlns:a16="http://schemas.microsoft.com/office/drawing/2014/main" id="{AFD84C4A-6E3F-435A-B69B-B8C2B9CA21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7803" y="2926312"/>
            <a:ext cx="2901696" cy="1536192"/>
          </a:xfrm>
          <a:prstGeom prst="rect">
            <a:avLst/>
          </a:prstGeom>
        </p:spPr>
      </p:pic>
    </p:spTree>
    <p:extLst>
      <p:ext uri="{BB962C8B-B14F-4D97-AF65-F5344CB8AC3E}">
        <p14:creationId xmlns:p14="http://schemas.microsoft.com/office/powerpoint/2010/main" val="2536508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3036A0A-8D31-4AF2-8F7A-3CF4B8475CE9}"/>
              </a:ext>
            </a:extLst>
          </p:cNvPr>
          <p:cNvSpPr txBox="1"/>
          <p:nvPr/>
        </p:nvSpPr>
        <p:spPr>
          <a:xfrm>
            <a:off x="849057" y="1152283"/>
            <a:ext cx="8426547" cy="4893647"/>
          </a:xfrm>
          <a:prstGeom prst="rect">
            <a:avLst/>
          </a:prstGeom>
          <a:noFill/>
        </p:spPr>
        <p:txBody>
          <a:bodyPr wrap="square" rtlCol="0">
            <a:spAutoFit/>
          </a:bodyPr>
          <a:lstStyle/>
          <a:p>
            <a:pPr marL="457200" indent="-457200">
              <a:buFont typeface="+mj-lt"/>
              <a:buAutoNum type="arabicPeriod"/>
            </a:pPr>
            <a:r>
              <a:rPr lang="en-US" sz="2400" dirty="0"/>
              <a:t>Be proactive with succession planning – Identify and mentor potential leaders within the club.</a:t>
            </a:r>
          </a:p>
          <a:p>
            <a:pPr marL="457200" indent="-457200">
              <a:buFont typeface="+mj-lt"/>
              <a:buAutoNum type="arabicPeriod"/>
            </a:pPr>
            <a:r>
              <a:rPr lang="en-US" sz="2400" dirty="0"/>
              <a:t>Keep an open mind – Assumption is a killer.</a:t>
            </a:r>
          </a:p>
          <a:p>
            <a:pPr marL="457200" indent="-457200">
              <a:buFont typeface="+mj-lt"/>
              <a:buAutoNum type="arabicPeriod"/>
            </a:pPr>
            <a:r>
              <a:rPr lang="en-US" sz="2400" dirty="0"/>
              <a:t>Make the vision known – Include new leaders in strategy conversations</a:t>
            </a:r>
          </a:p>
          <a:p>
            <a:pPr marL="457200" indent="-457200">
              <a:buFont typeface="+mj-lt"/>
              <a:buAutoNum type="arabicPeriod"/>
            </a:pPr>
            <a:r>
              <a:rPr lang="en-US" sz="2400" dirty="0"/>
              <a:t>Offer regular feedback to future leaders – acknowledge their ideas</a:t>
            </a:r>
          </a:p>
          <a:p>
            <a:pPr marL="457200" indent="-457200">
              <a:buFont typeface="+mj-lt"/>
              <a:buAutoNum type="arabicPeriod"/>
            </a:pPr>
            <a:r>
              <a:rPr lang="en-US" sz="2400" dirty="0"/>
              <a:t>Provide training – make sure they have the tools they need</a:t>
            </a:r>
          </a:p>
          <a:p>
            <a:pPr marL="457200" indent="-457200">
              <a:buFont typeface="+mj-lt"/>
              <a:buAutoNum type="arabicPeriod"/>
            </a:pPr>
            <a:r>
              <a:rPr lang="en-US" sz="2400" dirty="0"/>
              <a:t>Do a trial run of your succession plan – when you have a current leader absent, ask a future leader to step in.</a:t>
            </a:r>
          </a:p>
          <a:p>
            <a:pPr marL="457200" indent="-457200">
              <a:buFont typeface="+mj-lt"/>
              <a:buAutoNum type="arabicPeriod"/>
            </a:pPr>
            <a:r>
              <a:rPr lang="en-US" sz="2400" dirty="0"/>
              <a:t>Use your plan to develop/stay on track with Long Range Strategic Plan</a:t>
            </a:r>
          </a:p>
        </p:txBody>
      </p:sp>
      <p:sp>
        <p:nvSpPr>
          <p:cNvPr id="3" name="TextBox 2">
            <a:extLst>
              <a:ext uri="{FF2B5EF4-FFF2-40B4-BE49-F238E27FC236}">
                <a16:creationId xmlns="" xmlns:a16="http://schemas.microsoft.com/office/drawing/2014/main" id="{47C418F0-2ABC-4C94-BE96-5B33C43A7ACA}"/>
              </a:ext>
            </a:extLst>
          </p:cNvPr>
          <p:cNvSpPr txBox="1"/>
          <p:nvPr/>
        </p:nvSpPr>
        <p:spPr>
          <a:xfrm>
            <a:off x="1222460" y="350459"/>
            <a:ext cx="7033643" cy="523220"/>
          </a:xfrm>
          <a:prstGeom prst="rect">
            <a:avLst/>
          </a:prstGeom>
          <a:noFill/>
        </p:spPr>
        <p:txBody>
          <a:bodyPr wrap="square" rtlCol="0">
            <a:spAutoFit/>
          </a:bodyPr>
          <a:lstStyle/>
          <a:p>
            <a:r>
              <a:rPr lang="en-US" sz="2800" b="1" dirty="0"/>
              <a:t>Seven Steps to Succession Planning</a:t>
            </a:r>
          </a:p>
        </p:txBody>
      </p:sp>
    </p:spTree>
    <p:extLst>
      <p:ext uri="{BB962C8B-B14F-4D97-AF65-F5344CB8AC3E}">
        <p14:creationId xmlns:p14="http://schemas.microsoft.com/office/powerpoint/2010/main" val="1328101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3036A0A-8D31-4AF2-8F7A-3CF4B8475CE9}"/>
              </a:ext>
            </a:extLst>
          </p:cNvPr>
          <p:cNvSpPr txBox="1"/>
          <p:nvPr/>
        </p:nvSpPr>
        <p:spPr>
          <a:xfrm>
            <a:off x="849057" y="1152283"/>
            <a:ext cx="8426547" cy="2062103"/>
          </a:xfrm>
          <a:prstGeom prst="rect">
            <a:avLst/>
          </a:prstGeom>
          <a:noFill/>
        </p:spPr>
        <p:txBody>
          <a:bodyPr wrap="square" rtlCol="0">
            <a:spAutoFit/>
          </a:bodyPr>
          <a:lstStyle/>
          <a:p>
            <a:pPr algn="ctr"/>
            <a:r>
              <a:rPr lang="en-US" sz="3200" b="1" dirty="0"/>
              <a:t>John Maxwell’s Law of Leadership</a:t>
            </a:r>
          </a:p>
          <a:p>
            <a:endParaRPr lang="en-US" sz="3200" b="1" dirty="0"/>
          </a:p>
          <a:p>
            <a:r>
              <a:rPr lang="en-US" sz="3200" b="1" dirty="0"/>
              <a:t>The Law of Legacy states that a leader’s lasting value is measured by succession.</a:t>
            </a:r>
          </a:p>
        </p:txBody>
      </p:sp>
      <p:pic>
        <p:nvPicPr>
          <p:cNvPr id="5" name="Picture 4" descr="A picture containing LEGO, toy, cake, indoor&#10;&#10;Description automatically generated">
            <a:extLst>
              <a:ext uri="{FF2B5EF4-FFF2-40B4-BE49-F238E27FC236}">
                <a16:creationId xmlns="" xmlns:a16="http://schemas.microsoft.com/office/drawing/2014/main" id="{B7C1B7E2-B427-4723-A95E-AA45FECABEF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3564836" y="3429000"/>
            <a:ext cx="2712278" cy="2034209"/>
          </a:xfrm>
          <a:prstGeom prst="rect">
            <a:avLst/>
          </a:prstGeom>
        </p:spPr>
      </p:pic>
      <p:sp>
        <p:nvSpPr>
          <p:cNvPr id="6" name="TextBox 5">
            <a:extLst>
              <a:ext uri="{FF2B5EF4-FFF2-40B4-BE49-F238E27FC236}">
                <a16:creationId xmlns="" xmlns:a16="http://schemas.microsoft.com/office/drawing/2014/main" id="{0F188327-AA5C-4A52-9332-13CDF990BBD2}"/>
              </a:ext>
            </a:extLst>
          </p:cNvPr>
          <p:cNvSpPr txBox="1"/>
          <p:nvPr/>
        </p:nvSpPr>
        <p:spPr>
          <a:xfrm>
            <a:off x="3564836" y="5604518"/>
            <a:ext cx="2712278" cy="369332"/>
          </a:xfrm>
          <a:prstGeom prst="rect">
            <a:avLst/>
          </a:prstGeom>
          <a:noFill/>
        </p:spPr>
        <p:txBody>
          <a:bodyPr wrap="square" rtlCol="0">
            <a:spAutoFit/>
          </a:bodyPr>
          <a:lstStyle/>
          <a:p>
            <a:r>
              <a:rPr lang="en-US" sz="900">
                <a:hlinkClick r:id="rId4" tooltip="http://www.generationdidees.ca/idees/le-leadership-dune-gnration-partie-2/"/>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3889440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427A709-FE51-425C-90AB-1522637A5456}"/>
              </a:ext>
            </a:extLst>
          </p:cNvPr>
          <p:cNvSpPr txBox="1"/>
          <p:nvPr/>
        </p:nvSpPr>
        <p:spPr>
          <a:xfrm>
            <a:off x="1482406" y="4440243"/>
            <a:ext cx="7090117" cy="769441"/>
          </a:xfrm>
          <a:prstGeom prst="rect">
            <a:avLst/>
          </a:prstGeom>
          <a:noFill/>
        </p:spPr>
        <p:txBody>
          <a:bodyPr wrap="square" rtlCol="0">
            <a:spAutoFit/>
          </a:bodyPr>
          <a:lstStyle/>
          <a:p>
            <a:pPr algn="ctr"/>
            <a:r>
              <a:rPr lang="en-US" sz="4400" dirty="0"/>
              <a:t>Simplifying Mentorship</a:t>
            </a:r>
          </a:p>
        </p:txBody>
      </p:sp>
      <p:pic>
        <p:nvPicPr>
          <p:cNvPr id="4" name="Picture 3">
            <a:extLst>
              <a:ext uri="{FF2B5EF4-FFF2-40B4-BE49-F238E27FC236}">
                <a16:creationId xmlns="" xmlns:a16="http://schemas.microsoft.com/office/drawing/2014/main" id="{2BBAD54A-7E9C-4638-B0FD-1E919662B7E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3371971" y="643369"/>
            <a:ext cx="3310988" cy="3310988"/>
          </a:xfrm>
          <a:prstGeom prst="rect">
            <a:avLst/>
          </a:prstGeom>
        </p:spPr>
      </p:pic>
    </p:spTree>
    <p:extLst>
      <p:ext uri="{BB962C8B-B14F-4D97-AF65-F5344CB8AC3E}">
        <p14:creationId xmlns:p14="http://schemas.microsoft.com/office/powerpoint/2010/main" val="3979355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7C418F0-2ABC-4C94-BE96-5B33C43A7ACA}"/>
              </a:ext>
            </a:extLst>
          </p:cNvPr>
          <p:cNvSpPr txBox="1"/>
          <p:nvPr/>
        </p:nvSpPr>
        <p:spPr>
          <a:xfrm>
            <a:off x="441960" y="350459"/>
            <a:ext cx="9311640" cy="707886"/>
          </a:xfrm>
          <a:prstGeom prst="rect">
            <a:avLst/>
          </a:prstGeom>
          <a:noFill/>
        </p:spPr>
        <p:txBody>
          <a:bodyPr wrap="square" rtlCol="0">
            <a:spAutoFit/>
          </a:bodyPr>
          <a:lstStyle/>
          <a:p>
            <a:r>
              <a:rPr lang="en-US" sz="4000" b="1" dirty="0"/>
              <a:t>Mentoring as a Pathway to Leadership</a:t>
            </a:r>
          </a:p>
        </p:txBody>
      </p:sp>
      <p:pic>
        <p:nvPicPr>
          <p:cNvPr id="4" name="Picture 3">
            <a:extLst>
              <a:ext uri="{FF2B5EF4-FFF2-40B4-BE49-F238E27FC236}">
                <a16:creationId xmlns="" xmlns:a16="http://schemas.microsoft.com/office/drawing/2014/main" id="{C1431371-3723-4B13-9A8B-8126665EACCA}"/>
              </a:ext>
            </a:extLst>
          </p:cNvPr>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saturation sat="80000"/>
                    </a14:imgEffect>
                  </a14:imgLayer>
                </a14:imgProps>
              </a:ext>
              <a:ext uri="{28A0092B-C50C-407E-A947-70E740481C1C}">
                <a14:useLocalDpi xmlns:a14="http://schemas.microsoft.com/office/drawing/2010/main" val="0"/>
              </a:ext>
              <a:ext uri="{837473B0-CC2E-450A-ABE3-18F120FF3D39}">
                <a1611:picAttrSrcUrl xmlns="" xmlns:a1611="http://schemas.microsoft.com/office/drawing/2016/11/main" r:id="rId5"/>
              </a:ext>
            </a:extLst>
          </a:blip>
          <a:srcRect l="14030"/>
          <a:stretch/>
        </p:blipFill>
        <p:spPr>
          <a:xfrm>
            <a:off x="633259" y="2118359"/>
            <a:ext cx="1842443" cy="1701267"/>
          </a:xfrm>
          <a:prstGeom prst="rect">
            <a:avLst/>
          </a:prstGeom>
          <a:solidFill>
            <a:schemeClr val="tx1">
              <a:lumMod val="60000"/>
              <a:lumOff val="40000"/>
            </a:schemeClr>
          </a:solidFill>
        </p:spPr>
      </p:pic>
      <p:sp>
        <p:nvSpPr>
          <p:cNvPr id="5" name="Rectangle 3">
            <a:extLst>
              <a:ext uri="{FF2B5EF4-FFF2-40B4-BE49-F238E27FC236}">
                <a16:creationId xmlns="" xmlns:a16="http://schemas.microsoft.com/office/drawing/2014/main" id="{002A6045-1A20-464E-BD44-79B2EA045092}"/>
              </a:ext>
            </a:extLst>
          </p:cNvPr>
          <p:cNvSpPr txBox="1">
            <a:spLocks noChangeArrowheads="1"/>
          </p:cNvSpPr>
          <p:nvPr/>
        </p:nvSpPr>
        <p:spPr>
          <a:xfrm>
            <a:off x="2926080" y="1783080"/>
            <a:ext cx="7711439" cy="3962400"/>
          </a:xfrm>
          <a:prstGeom prst="rect">
            <a:avLst/>
          </a:prstGeom>
        </p:spPr>
        <p:txBody>
          <a:bodyPr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91440" indent="0">
              <a:buClr>
                <a:schemeClr val="accent2"/>
              </a:buClr>
              <a:buSzPct val="100000"/>
              <a:buNone/>
              <a:defRPr/>
            </a:pPr>
            <a:r>
              <a:rPr lang="en-US" sz="3200" dirty="0">
                <a:latin typeface="Franklin Gothic Book" pitchFamily="34" charset="0"/>
              </a:rPr>
              <a:t>Result of the task force who worked in the 2017-2019 Biennium, surveying membership to see what the needs were and developing the manual based on those identified needs.</a:t>
            </a:r>
          </a:p>
          <a:p>
            <a:pPr marL="91440" indent="0">
              <a:buClr>
                <a:schemeClr val="accent2"/>
              </a:buClr>
              <a:buSzPct val="100000"/>
              <a:buNone/>
              <a:defRPr/>
            </a:pPr>
            <a:endParaRPr lang="en-US" sz="3200" dirty="0">
              <a:latin typeface="Franklin Gothic Book" pitchFamily="34" charset="0"/>
            </a:endParaRPr>
          </a:p>
          <a:p>
            <a:pPr marL="777240" indent="-685800">
              <a:buClr>
                <a:schemeClr val="accent2"/>
              </a:buClr>
              <a:buSzPct val="100000"/>
              <a:buFont typeface="Arial" panose="020B0604020202020204" pitchFamily="34" charset="0"/>
              <a:buChar char="•"/>
              <a:defRPr/>
            </a:pPr>
            <a:r>
              <a:rPr lang="en-US" sz="3200" dirty="0">
                <a:latin typeface="Franklin Gothic Book" pitchFamily="34" charset="0"/>
              </a:rPr>
              <a:t>Goals of Mentorship</a:t>
            </a:r>
          </a:p>
          <a:p>
            <a:pPr marL="777240" indent="-685800">
              <a:buClr>
                <a:schemeClr val="accent2"/>
              </a:buClr>
              <a:buSzPct val="100000"/>
              <a:buFont typeface="Arial" panose="020B0604020202020204" pitchFamily="34" charset="0"/>
              <a:buChar char="•"/>
              <a:defRPr/>
            </a:pPr>
            <a:r>
              <a:rPr lang="en-US" sz="3200" dirty="0">
                <a:latin typeface="Franklin Gothic Book" pitchFamily="34" charset="0"/>
              </a:rPr>
              <a:t>Program Overview</a:t>
            </a:r>
          </a:p>
          <a:p>
            <a:pPr indent="-182880">
              <a:buClr>
                <a:schemeClr val="accent2"/>
              </a:buClr>
              <a:buSzPct val="100000"/>
              <a:defRPr/>
            </a:pPr>
            <a:endParaRPr lang="en-US" sz="3200" dirty="0">
              <a:solidFill>
                <a:schemeClr val="tx1">
                  <a:lumMod val="75000"/>
                </a:schemeClr>
              </a:solidFill>
              <a:latin typeface="Franklin Gothic Book" pitchFamily="34" charset="0"/>
            </a:endParaRPr>
          </a:p>
        </p:txBody>
      </p:sp>
    </p:spTree>
    <p:extLst>
      <p:ext uri="{BB962C8B-B14F-4D97-AF65-F5344CB8AC3E}">
        <p14:creationId xmlns:p14="http://schemas.microsoft.com/office/powerpoint/2010/main" val="3057040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3036A0A-8D31-4AF2-8F7A-3CF4B8475CE9}"/>
              </a:ext>
            </a:extLst>
          </p:cNvPr>
          <p:cNvSpPr txBox="1"/>
          <p:nvPr/>
        </p:nvSpPr>
        <p:spPr>
          <a:xfrm>
            <a:off x="928570" y="1602857"/>
            <a:ext cx="8426547" cy="4401205"/>
          </a:xfrm>
          <a:prstGeom prst="rect">
            <a:avLst/>
          </a:prstGeom>
          <a:noFill/>
        </p:spPr>
        <p:txBody>
          <a:bodyPr wrap="square" rtlCol="0">
            <a:spAutoFit/>
          </a:bodyPr>
          <a:lstStyle/>
          <a:p>
            <a:pPr marL="514350" lvl="0" indent="-514350">
              <a:buFont typeface="+mj-lt"/>
              <a:buAutoNum type="arabicPeriod"/>
            </a:pPr>
            <a:r>
              <a:rPr lang="en-US" sz="2800" dirty="0"/>
              <a:t>Engage new members and increase the retention rate of current Altrusa </a:t>
            </a:r>
          </a:p>
          <a:p>
            <a:pPr marL="514350" lvl="0" indent="-514350">
              <a:buFont typeface="+mj-lt"/>
              <a:buAutoNum type="arabicPeriod"/>
            </a:pPr>
            <a:r>
              <a:rPr lang="en-US" sz="2800" dirty="0"/>
              <a:t>Help Altrusans develop the skills, knowledge, and confidence to pursue leadership opportunities in Altrusa.</a:t>
            </a:r>
          </a:p>
          <a:p>
            <a:pPr marL="514350" lvl="0" indent="-514350">
              <a:buFont typeface="+mj-lt"/>
              <a:buAutoNum type="arabicPeriod"/>
            </a:pPr>
            <a:r>
              <a:rPr lang="en-US" sz="2800" dirty="0"/>
              <a:t>Create an environment that encourages Altrusans to accept leadership roles.</a:t>
            </a:r>
          </a:p>
          <a:p>
            <a:pPr marL="514350" lvl="0" indent="-514350">
              <a:buFont typeface="+mj-lt"/>
              <a:buAutoNum type="arabicPeriod"/>
            </a:pPr>
            <a:r>
              <a:rPr lang="en-US" sz="2800" dirty="0"/>
              <a:t>Share how building leadership skills helps in both Altrusa and personal lives.</a:t>
            </a:r>
          </a:p>
          <a:p>
            <a:endParaRPr lang="en-US" sz="2800" dirty="0"/>
          </a:p>
        </p:txBody>
      </p:sp>
      <p:sp>
        <p:nvSpPr>
          <p:cNvPr id="3" name="TextBox 2">
            <a:extLst>
              <a:ext uri="{FF2B5EF4-FFF2-40B4-BE49-F238E27FC236}">
                <a16:creationId xmlns="" xmlns:a16="http://schemas.microsoft.com/office/drawing/2014/main" id="{47C418F0-2ABC-4C94-BE96-5B33C43A7ACA}"/>
              </a:ext>
            </a:extLst>
          </p:cNvPr>
          <p:cNvSpPr txBox="1"/>
          <p:nvPr/>
        </p:nvSpPr>
        <p:spPr>
          <a:xfrm>
            <a:off x="1329141" y="592328"/>
            <a:ext cx="5244600" cy="584775"/>
          </a:xfrm>
          <a:prstGeom prst="rect">
            <a:avLst/>
          </a:prstGeom>
          <a:noFill/>
        </p:spPr>
        <p:txBody>
          <a:bodyPr wrap="square" rtlCol="0">
            <a:spAutoFit/>
          </a:bodyPr>
          <a:lstStyle/>
          <a:p>
            <a:r>
              <a:rPr lang="en-US" sz="3200" b="1" dirty="0"/>
              <a:t>Goals of Mentorship</a:t>
            </a:r>
          </a:p>
        </p:txBody>
      </p:sp>
    </p:spTree>
    <p:extLst>
      <p:ext uri="{BB962C8B-B14F-4D97-AF65-F5344CB8AC3E}">
        <p14:creationId xmlns:p14="http://schemas.microsoft.com/office/powerpoint/2010/main" val="1389112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272C4B67-0A8F-4A3E-8912-3A82775F50EC}"/>
              </a:ext>
            </a:extLst>
          </p:cNvPr>
          <p:cNvSpPr>
            <a:spLocks noGrp="1"/>
          </p:cNvSpPr>
          <p:nvPr>
            <p:ph type="title"/>
          </p:nvPr>
        </p:nvSpPr>
        <p:spPr>
          <a:xfrm>
            <a:off x="655320" y="449083"/>
            <a:ext cx="8229600" cy="828875"/>
          </a:xfrm>
        </p:spPr>
        <p:txBody>
          <a:bodyPr>
            <a:noAutofit/>
          </a:bodyPr>
          <a:lstStyle/>
          <a:p>
            <a:r>
              <a:rPr lang="en-US" sz="3200" b="1" dirty="0">
                <a:solidFill>
                  <a:schemeClr val="tx1"/>
                </a:solidFill>
                <a:latin typeface="Franklin Gothic Book" pitchFamily="34" charset="0"/>
              </a:rPr>
              <a:t>Qualifications of Mentors</a:t>
            </a:r>
          </a:p>
        </p:txBody>
      </p:sp>
      <p:sp>
        <p:nvSpPr>
          <p:cNvPr id="180227" name="Rectangle 3"/>
          <p:cNvSpPr>
            <a:spLocks noGrp="1" noChangeArrowheads="1"/>
          </p:cNvSpPr>
          <p:nvPr>
            <p:ph idx="1"/>
          </p:nvPr>
        </p:nvSpPr>
        <p:spPr>
          <a:xfrm>
            <a:off x="1014046" y="1289824"/>
            <a:ext cx="8229600" cy="5130959"/>
          </a:xfrm>
        </p:spPr>
        <p:txBody>
          <a:bodyPr rtlCol="0">
            <a:noAutofit/>
          </a:bodyPr>
          <a:lstStyle/>
          <a:p>
            <a:pPr lvl="1"/>
            <a:r>
              <a:rPr lang="en-US" sz="3200" dirty="0">
                <a:latin typeface="Franklin Gothic Book" panose="020B0503020102020204" pitchFamily="34" charset="0"/>
              </a:rPr>
              <a:t>Active, knowledgeable member</a:t>
            </a:r>
          </a:p>
          <a:p>
            <a:pPr lvl="1"/>
            <a:r>
              <a:rPr lang="en-US" sz="3200" dirty="0">
                <a:latin typeface="Franklin Gothic Book" panose="020B0503020102020204" pitchFamily="34" charset="0"/>
              </a:rPr>
              <a:t>Willingness to share with ability to listen</a:t>
            </a:r>
          </a:p>
          <a:p>
            <a:pPr lvl="1"/>
            <a:r>
              <a:rPr lang="en-US" sz="3200" dirty="0">
                <a:latin typeface="Franklin Gothic Book" panose="020B0503020102020204" pitchFamily="34" charset="0"/>
              </a:rPr>
              <a:t>Previous leadership positions</a:t>
            </a:r>
          </a:p>
          <a:p>
            <a:pPr lvl="1"/>
            <a:r>
              <a:rPr lang="en-US" sz="3200" dirty="0">
                <a:latin typeface="Franklin Gothic Book" panose="020B0503020102020204" pitchFamily="34" charset="0"/>
              </a:rPr>
              <a:t>Ability to encourage and provide constructive criticism</a:t>
            </a:r>
          </a:p>
          <a:p>
            <a:pPr lvl="1"/>
            <a:r>
              <a:rPr lang="en-US" sz="3200" dirty="0">
                <a:latin typeface="Franklin Gothic Book" panose="020B0503020102020204" pitchFamily="34" charset="0"/>
              </a:rPr>
              <a:t>Can be someone other than sponsor</a:t>
            </a:r>
          </a:p>
          <a:p>
            <a:pPr lvl="1"/>
            <a:r>
              <a:rPr lang="en-US" sz="3200" dirty="0">
                <a:latin typeface="Franklin Gothic Book" panose="020B0503020102020204" pitchFamily="34" charset="0"/>
              </a:rPr>
              <a:t>Prefer someone who has seen Altrusa beyond their club</a:t>
            </a:r>
          </a:p>
          <a:p>
            <a:pPr lvl="1"/>
            <a:endParaRPr lang="en-US" sz="3200" dirty="0"/>
          </a:p>
        </p:txBody>
      </p:sp>
    </p:spTree>
    <p:extLst>
      <p:ext uri="{BB962C8B-B14F-4D97-AF65-F5344CB8AC3E}">
        <p14:creationId xmlns:p14="http://schemas.microsoft.com/office/powerpoint/2010/main" val="3420559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272C4B67-0A8F-4A3E-8912-3A82775F50EC}"/>
              </a:ext>
            </a:extLst>
          </p:cNvPr>
          <p:cNvSpPr>
            <a:spLocks noGrp="1"/>
          </p:cNvSpPr>
          <p:nvPr>
            <p:ph type="title"/>
          </p:nvPr>
        </p:nvSpPr>
        <p:spPr>
          <a:xfrm>
            <a:off x="746760" y="724826"/>
            <a:ext cx="8229600" cy="828875"/>
          </a:xfrm>
        </p:spPr>
        <p:txBody>
          <a:bodyPr>
            <a:noAutofit/>
          </a:bodyPr>
          <a:lstStyle/>
          <a:p>
            <a:r>
              <a:rPr lang="en-US" sz="3200" b="1" dirty="0">
                <a:solidFill>
                  <a:schemeClr val="tx1"/>
                </a:solidFill>
                <a:latin typeface="Franklin Gothic Book" pitchFamily="34" charset="0"/>
              </a:rPr>
              <a:t>Qualifications of Mentors</a:t>
            </a:r>
          </a:p>
        </p:txBody>
      </p:sp>
      <p:sp>
        <p:nvSpPr>
          <p:cNvPr id="180227" name="Rectangle 3"/>
          <p:cNvSpPr>
            <a:spLocks noGrp="1" noChangeArrowheads="1"/>
          </p:cNvSpPr>
          <p:nvPr>
            <p:ph idx="1"/>
          </p:nvPr>
        </p:nvSpPr>
        <p:spPr>
          <a:xfrm>
            <a:off x="3032760" y="1673321"/>
            <a:ext cx="7071911" cy="4389120"/>
          </a:xfrm>
        </p:spPr>
        <p:txBody>
          <a:bodyPr rtlCol="0">
            <a:noAutofit/>
          </a:bodyPr>
          <a:lstStyle/>
          <a:p>
            <a:r>
              <a:rPr lang="en-US" sz="3200" dirty="0">
                <a:latin typeface="Franklin Gothic Book" panose="020B0503020102020204" pitchFamily="34" charset="0"/>
              </a:rPr>
              <a:t>Emerging leaders</a:t>
            </a:r>
          </a:p>
          <a:p>
            <a:pPr lvl="1"/>
            <a:r>
              <a:rPr lang="en-US" sz="3200" dirty="0">
                <a:latin typeface="Franklin Gothic Book" panose="020B0503020102020204" pitchFamily="34" charset="0"/>
              </a:rPr>
              <a:t>Knowledge and experience with the position for which your mentee aspires. </a:t>
            </a:r>
          </a:p>
          <a:p>
            <a:pPr lvl="1"/>
            <a:r>
              <a:rPr lang="en-US" sz="3200" dirty="0">
                <a:latin typeface="Franklin Gothic Book" panose="020B0503020102020204" pitchFamily="34" charset="0"/>
              </a:rPr>
              <a:t>Know your mentee </a:t>
            </a:r>
          </a:p>
          <a:p>
            <a:pPr lvl="1"/>
            <a:r>
              <a:rPr lang="en-US" sz="3200" dirty="0">
                <a:latin typeface="Franklin Gothic Book" panose="020B0503020102020204" pitchFamily="34" charset="0"/>
              </a:rPr>
              <a:t>Willingness to “champion” mentee</a:t>
            </a:r>
            <a:endParaRPr lang="en-US" sz="3200" dirty="0"/>
          </a:p>
        </p:txBody>
      </p:sp>
      <p:pic>
        <p:nvPicPr>
          <p:cNvPr id="3" name="Picture 2">
            <a:extLst>
              <a:ext uri="{FF2B5EF4-FFF2-40B4-BE49-F238E27FC236}">
                <a16:creationId xmlns="" xmlns:a16="http://schemas.microsoft.com/office/drawing/2014/main" id="{62DA48E9-D063-4620-AA0C-C715D76E026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p:blipFill>
        <p:spPr>
          <a:xfrm>
            <a:off x="965703" y="2215146"/>
            <a:ext cx="1755572" cy="3305470"/>
          </a:xfrm>
          <a:prstGeom prst="rect">
            <a:avLst/>
          </a:prstGeom>
        </p:spPr>
      </p:pic>
    </p:spTree>
    <p:extLst>
      <p:ext uri="{BB962C8B-B14F-4D97-AF65-F5344CB8AC3E}">
        <p14:creationId xmlns:p14="http://schemas.microsoft.com/office/powerpoint/2010/main" val="3527953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272C4B67-0A8F-4A3E-8912-3A82775F50EC}"/>
              </a:ext>
            </a:extLst>
          </p:cNvPr>
          <p:cNvSpPr>
            <a:spLocks noGrp="1"/>
          </p:cNvSpPr>
          <p:nvPr>
            <p:ph type="title"/>
          </p:nvPr>
        </p:nvSpPr>
        <p:spPr>
          <a:xfrm>
            <a:off x="860868" y="816638"/>
            <a:ext cx="8229600" cy="828875"/>
          </a:xfrm>
        </p:spPr>
        <p:txBody>
          <a:bodyPr>
            <a:noAutofit/>
          </a:bodyPr>
          <a:lstStyle/>
          <a:p>
            <a:r>
              <a:rPr lang="en-US" sz="3200" b="1" dirty="0">
                <a:solidFill>
                  <a:schemeClr val="tx1"/>
                </a:solidFill>
                <a:latin typeface="Franklin Gothic Book" pitchFamily="34" charset="0"/>
              </a:rPr>
              <a:t>For More Information</a:t>
            </a:r>
          </a:p>
        </p:txBody>
      </p:sp>
      <p:sp>
        <p:nvSpPr>
          <p:cNvPr id="180227" name="Rectangle 3"/>
          <p:cNvSpPr>
            <a:spLocks noGrp="1" noChangeArrowheads="1"/>
          </p:cNvSpPr>
          <p:nvPr>
            <p:ph idx="1"/>
          </p:nvPr>
        </p:nvSpPr>
        <p:spPr>
          <a:xfrm>
            <a:off x="677334" y="1645513"/>
            <a:ext cx="8596668" cy="4395849"/>
          </a:xfrm>
        </p:spPr>
        <p:txBody>
          <a:bodyPr rtlCol="0">
            <a:noAutofit/>
          </a:bodyPr>
          <a:lstStyle/>
          <a:p>
            <a:r>
              <a:rPr lang="en-US" sz="3200" dirty="0">
                <a:latin typeface="Franklin Gothic Book" panose="020B0503020102020204" pitchFamily="34" charset="0"/>
              </a:rPr>
              <a:t>See the Altrusa Mentoring Guide</a:t>
            </a:r>
          </a:p>
          <a:p>
            <a:pPr lvl="1"/>
            <a:r>
              <a:rPr lang="en-US" sz="2800" dirty="0">
                <a:latin typeface="Franklin Gothic Book" panose="020B0503020102020204" pitchFamily="34" charset="0"/>
                <a:hlinkClick r:id="rId3"/>
              </a:rPr>
              <a:t>https://login.altrusa.org/mentoring-guide-05-2019/</a:t>
            </a:r>
            <a:endParaRPr lang="en-US" sz="2800" dirty="0">
              <a:latin typeface="Franklin Gothic Book" panose="020B0503020102020204" pitchFamily="34" charset="0"/>
            </a:endParaRPr>
          </a:p>
          <a:p>
            <a:pPr lvl="1"/>
            <a:r>
              <a:rPr lang="en-US" sz="2800" dirty="0">
                <a:latin typeface="Franklin Gothic Book" panose="020B0503020102020204" pitchFamily="34" charset="0"/>
              </a:rPr>
              <a:t>Contains information on:</a:t>
            </a:r>
          </a:p>
          <a:p>
            <a:pPr lvl="2"/>
            <a:r>
              <a:rPr lang="en-US" sz="2500" dirty="0">
                <a:latin typeface="Franklin Gothic Book" panose="020B0503020102020204" pitchFamily="34" charset="0"/>
              </a:rPr>
              <a:t> Programs benefits</a:t>
            </a:r>
          </a:p>
          <a:p>
            <a:pPr lvl="2"/>
            <a:r>
              <a:rPr lang="en-US" sz="2500" dirty="0">
                <a:latin typeface="Franklin Gothic Book" panose="020B0503020102020204" pitchFamily="34" charset="0"/>
              </a:rPr>
              <a:t>How to pair mentors with mentees</a:t>
            </a:r>
          </a:p>
          <a:p>
            <a:pPr lvl="2"/>
            <a:r>
              <a:rPr lang="en-US" sz="2500" dirty="0">
                <a:latin typeface="Franklin Gothic Book" panose="020B0503020102020204" pitchFamily="34" charset="0"/>
              </a:rPr>
              <a:t>Duties and responsibilities of both parties</a:t>
            </a:r>
          </a:p>
          <a:p>
            <a:pPr lvl="2"/>
            <a:r>
              <a:rPr lang="en-US" sz="2500" dirty="0">
                <a:latin typeface="Franklin Gothic Book" panose="020B0503020102020204" pitchFamily="34" charset="0"/>
              </a:rPr>
              <a:t>Basic ground rules</a:t>
            </a:r>
          </a:p>
          <a:p>
            <a:pPr lvl="1"/>
            <a:endParaRPr lang="en-US" dirty="0">
              <a:latin typeface="Franklin Gothic Book" panose="020B0503020102020204" pitchFamily="34" charset="0"/>
            </a:endParaRPr>
          </a:p>
          <a:p>
            <a:pPr lvl="1"/>
            <a:endParaRPr lang="en-US" sz="2800" dirty="0"/>
          </a:p>
        </p:txBody>
      </p:sp>
    </p:spTree>
    <p:extLst>
      <p:ext uri="{BB962C8B-B14F-4D97-AF65-F5344CB8AC3E}">
        <p14:creationId xmlns:p14="http://schemas.microsoft.com/office/powerpoint/2010/main" val="937701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272C4B67-0A8F-4A3E-8912-3A82775F50EC}"/>
              </a:ext>
            </a:extLst>
          </p:cNvPr>
          <p:cNvSpPr>
            <a:spLocks noGrp="1"/>
          </p:cNvSpPr>
          <p:nvPr>
            <p:ph type="title"/>
          </p:nvPr>
        </p:nvSpPr>
        <p:spPr>
          <a:xfrm>
            <a:off x="746760" y="594360"/>
            <a:ext cx="8229600" cy="828875"/>
          </a:xfrm>
        </p:spPr>
        <p:txBody>
          <a:bodyPr>
            <a:noAutofit/>
          </a:bodyPr>
          <a:lstStyle/>
          <a:p>
            <a:r>
              <a:rPr lang="en-US" b="1" dirty="0">
                <a:solidFill>
                  <a:schemeClr val="tx1"/>
                </a:solidFill>
                <a:latin typeface="Franklin Gothic Book" pitchFamily="34" charset="0"/>
              </a:rPr>
              <a:t>Optional On-line Forms</a:t>
            </a:r>
          </a:p>
        </p:txBody>
      </p:sp>
      <p:sp>
        <p:nvSpPr>
          <p:cNvPr id="180227" name="Rectangle 3"/>
          <p:cNvSpPr>
            <a:spLocks noGrp="1" noChangeArrowheads="1"/>
          </p:cNvSpPr>
          <p:nvPr>
            <p:ph idx="1"/>
          </p:nvPr>
        </p:nvSpPr>
        <p:spPr>
          <a:xfrm>
            <a:off x="746760" y="1443210"/>
            <a:ext cx="9464040" cy="4881390"/>
          </a:xfrm>
        </p:spPr>
        <p:txBody>
          <a:bodyPr rtlCol="0">
            <a:noAutofit/>
          </a:bodyPr>
          <a:lstStyle/>
          <a:p>
            <a:r>
              <a:rPr lang="en-US" sz="3200" dirty="0">
                <a:latin typeface="Franklin Gothic Book" panose="020B0503020102020204" pitchFamily="34" charset="0"/>
              </a:rPr>
              <a:t>No current plan for international data for these</a:t>
            </a:r>
          </a:p>
          <a:p>
            <a:r>
              <a:rPr lang="en-US" sz="3200" dirty="0">
                <a:latin typeface="Franklin Gothic Book" panose="020B0503020102020204" pitchFamily="34" charset="0"/>
              </a:rPr>
              <a:t>Clubs and districts may choose to use these </a:t>
            </a:r>
          </a:p>
          <a:p>
            <a:r>
              <a:rPr lang="en-US" sz="3200" dirty="0">
                <a:latin typeface="Franklin Gothic Book" panose="020B0503020102020204" pitchFamily="34" charset="0"/>
              </a:rPr>
              <a:t>Altrusa Mentor Profile Form/Application</a:t>
            </a:r>
          </a:p>
          <a:p>
            <a:pPr lvl="1"/>
            <a:r>
              <a:rPr lang="en-US" sz="2800" dirty="0">
                <a:latin typeface="Franklin Gothic Book" panose="020B0503020102020204" pitchFamily="34" charset="0"/>
                <a:hlinkClick r:id="rId3"/>
              </a:rPr>
              <a:t>https://login.altrusa.org/files/2019/04/Altrusa-Mentor-Profile-Application-Form-fillable.pdf</a:t>
            </a:r>
            <a:endParaRPr lang="en-US" sz="2800" dirty="0">
              <a:latin typeface="Franklin Gothic Book" panose="020B0503020102020204" pitchFamily="34" charset="0"/>
            </a:endParaRPr>
          </a:p>
          <a:p>
            <a:r>
              <a:rPr lang="en-US" sz="3000" dirty="0">
                <a:latin typeface="Franklin Gothic Book" panose="020B0503020102020204" pitchFamily="34" charset="0"/>
              </a:rPr>
              <a:t>Altrusa Mentee Profile Form/Application</a:t>
            </a:r>
          </a:p>
          <a:p>
            <a:pPr lvl="1"/>
            <a:r>
              <a:rPr lang="en-US" sz="2800" dirty="0">
                <a:latin typeface="Franklin Gothic Book" panose="020B0503020102020204" pitchFamily="34" charset="0"/>
                <a:hlinkClick r:id="rId4"/>
              </a:rPr>
              <a:t>https://login.altrusa.org/files/2019/04/Altrusa-Mentee-Profile-Application-Form-fillable.pdf</a:t>
            </a:r>
            <a:endParaRPr lang="en-US" sz="2800" dirty="0">
              <a:latin typeface="Franklin Gothic Book" panose="020B0503020102020204" pitchFamily="34" charset="0"/>
            </a:endParaRPr>
          </a:p>
          <a:p>
            <a:pPr lvl="1"/>
            <a:endParaRPr lang="en-US" sz="2800" dirty="0"/>
          </a:p>
        </p:txBody>
      </p:sp>
    </p:spTree>
    <p:extLst>
      <p:ext uri="{BB962C8B-B14F-4D97-AF65-F5344CB8AC3E}">
        <p14:creationId xmlns:p14="http://schemas.microsoft.com/office/powerpoint/2010/main" val="4235160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427A709-FE51-425C-90AB-1522637A5456}"/>
              </a:ext>
            </a:extLst>
          </p:cNvPr>
          <p:cNvSpPr txBox="1"/>
          <p:nvPr/>
        </p:nvSpPr>
        <p:spPr>
          <a:xfrm>
            <a:off x="1295401" y="4470723"/>
            <a:ext cx="7823112" cy="769441"/>
          </a:xfrm>
          <a:prstGeom prst="rect">
            <a:avLst/>
          </a:prstGeom>
          <a:noFill/>
        </p:spPr>
        <p:txBody>
          <a:bodyPr wrap="square" rtlCol="0">
            <a:spAutoFit/>
          </a:bodyPr>
          <a:lstStyle/>
          <a:p>
            <a:pPr algn="ctr"/>
            <a:r>
              <a:rPr lang="en-US" sz="4400" dirty="0"/>
              <a:t>Simplifying Strategic Planning</a:t>
            </a:r>
          </a:p>
        </p:txBody>
      </p:sp>
      <p:pic>
        <p:nvPicPr>
          <p:cNvPr id="4" name="Picture 3">
            <a:extLst>
              <a:ext uri="{FF2B5EF4-FFF2-40B4-BE49-F238E27FC236}">
                <a16:creationId xmlns="" xmlns:a16="http://schemas.microsoft.com/office/drawing/2014/main" id="{2BBAD54A-7E9C-4638-B0FD-1E919662B7E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3356731" y="643369"/>
            <a:ext cx="3310988" cy="3310988"/>
          </a:xfrm>
          <a:prstGeom prst="rect">
            <a:avLst/>
          </a:prstGeom>
        </p:spPr>
      </p:pic>
    </p:spTree>
    <p:extLst>
      <p:ext uri="{BB962C8B-B14F-4D97-AF65-F5344CB8AC3E}">
        <p14:creationId xmlns:p14="http://schemas.microsoft.com/office/powerpoint/2010/main" val="3816504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427A709-FE51-425C-90AB-1522637A5456}"/>
              </a:ext>
            </a:extLst>
          </p:cNvPr>
          <p:cNvSpPr txBox="1"/>
          <p:nvPr/>
        </p:nvSpPr>
        <p:spPr>
          <a:xfrm>
            <a:off x="1336632" y="2985153"/>
            <a:ext cx="7979646" cy="3785652"/>
          </a:xfrm>
          <a:prstGeom prst="rect">
            <a:avLst/>
          </a:prstGeom>
          <a:noFill/>
        </p:spPr>
        <p:txBody>
          <a:bodyPr wrap="square" rtlCol="0">
            <a:spAutoFit/>
          </a:bodyPr>
          <a:lstStyle/>
          <a:p>
            <a:pPr algn="ctr"/>
            <a:r>
              <a:rPr lang="en-US" sz="3200" dirty="0"/>
              <a:t>Being a leader is not about being in front. It’s about taking care of your team.</a:t>
            </a:r>
          </a:p>
          <a:p>
            <a:pPr algn="ctr"/>
            <a:endParaRPr lang="en-US" sz="1600" dirty="0"/>
          </a:p>
          <a:p>
            <a:pPr algn="ctr"/>
            <a:r>
              <a:rPr lang="en-US" sz="3200" dirty="0"/>
              <a:t>“The greatest leader is not necessarily the one who does the greatest things. He is the one that gets the people to do the greatest things.” – Ronald Reagan</a:t>
            </a:r>
          </a:p>
          <a:p>
            <a:pPr algn="ctr"/>
            <a:endParaRPr lang="en-US" sz="3200" dirty="0"/>
          </a:p>
        </p:txBody>
      </p:sp>
      <p:pic>
        <p:nvPicPr>
          <p:cNvPr id="4" name="Picture 3">
            <a:extLst>
              <a:ext uri="{FF2B5EF4-FFF2-40B4-BE49-F238E27FC236}">
                <a16:creationId xmlns="" xmlns:a16="http://schemas.microsoft.com/office/drawing/2014/main" id="{2BBAD54A-7E9C-4638-B0FD-1E919662B7E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3792178" y="259056"/>
            <a:ext cx="2869002" cy="2629918"/>
          </a:xfrm>
          <a:prstGeom prst="rect">
            <a:avLst/>
          </a:prstGeom>
        </p:spPr>
      </p:pic>
    </p:spTree>
    <p:extLst>
      <p:ext uri="{BB962C8B-B14F-4D97-AF65-F5344CB8AC3E}">
        <p14:creationId xmlns:p14="http://schemas.microsoft.com/office/powerpoint/2010/main" val="2775857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3036A0A-8D31-4AF2-8F7A-3CF4B8475CE9}"/>
              </a:ext>
            </a:extLst>
          </p:cNvPr>
          <p:cNvSpPr txBox="1"/>
          <p:nvPr/>
        </p:nvSpPr>
        <p:spPr>
          <a:xfrm>
            <a:off x="849057" y="1152283"/>
            <a:ext cx="8426547" cy="4524315"/>
          </a:xfrm>
          <a:prstGeom prst="rect">
            <a:avLst/>
          </a:prstGeom>
          <a:noFill/>
        </p:spPr>
        <p:txBody>
          <a:bodyPr wrap="square" rtlCol="0">
            <a:spAutoFit/>
          </a:bodyPr>
          <a:lstStyle/>
          <a:p>
            <a:r>
              <a:rPr lang="en-US" sz="2400" dirty="0"/>
              <a:t>Simply to set overall goals for your organization and develop a plan to achieve them. </a:t>
            </a:r>
          </a:p>
          <a:p>
            <a:endParaRPr lang="en-US" sz="2400" dirty="0"/>
          </a:p>
          <a:p>
            <a:r>
              <a:rPr lang="en-US" sz="2400" dirty="0"/>
              <a:t>“A strategic plan is a tool that provides guidance in fulfilling a mission with maximum efficiency and impact. If it is to be effective and useful, it should articulate specific goals and describe the action steps and resources needed to accomplish them. As a rule, most strategic plans should be reviewed and revamped every three to five years.” </a:t>
            </a:r>
          </a:p>
          <a:p>
            <a:endParaRPr lang="en-US" sz="2400" dirty="0"/>
          </a:p>
          <a:p>
            <a:r>
              <a:rPr lang="en-US" sz="2400" dirty="0"/>
              <a:t>- TCC Group Whitepaper, “Ten Keys to Successful Strategic Planning for Nonprofit and Foundation Leaders”</a:t>
            </a:r>
          </a:p>
        </p:txBody>
      </p:sp>
      <p:sp>
        <p:nvSpPr>
          <p:cNvPr id="3" name="TextBox 2">
            <a:extLst>
              <a:ext uri="{FF2B5EF4-FFF2-40B4-BE49-F238E27FC236}">
                <a16:creationId xmlns="" xmlns:a16="http://schemas.microsoft.com/office/drawing/2014/main" id="{47C418F0-2ABC-4C94-BE96-5B33C43A7ACA}"/>
              </a:ext>
            </a:extLst>
          </p:cNvPr>
          <p:cNvSpPr txBox="1"/>
          <p:nvPr/>
        </p:nvSpPr>
        <p:spPr>
          <a:xfrm>
            <a:off x="1222460" y="350459"/>
            <a:ext cx="7033643" cy="523220"/>
          </a:xfrm>
          <a:prstGeom prst="rect">
            <a:avLst/>
          </a:prstGeom>
          <a:noFill/>
        </p:spPr>
        <p:txBody>
          <a:bodyPr wrap="square" rtlCol="0">
            <a:spAutoFit/>
          </a:bodyPr>
          <a:lstStyle/>
          <a:p>
            <a:r>
              <a:rPr lang="en-US" sz="2800" b="1" dirty="0"/>
              <a:t>What is Strategic Planning?</a:t>
            </a:r>
          </a:p>
        </p:txBody>
      </p:sp>
    </p:spTree>
    <p:extLst>
      <p:ext uri="{BB962C8B-B14F-4D97-AF65-F5344CB8AC3E}">
        <p14:creationId xmlns:p14="http://schemas.microsoft.com/office/powerpoint/2010/main" val="3093400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3036A0A-8D31-4AF2-8F7A-3CF4B8475CE9}"/>
              </a:ext>
            </a:extLst>
          </p:cNvPr>
          <p:cNvSpPr txBox="1"/>
          <p:nvPr/>
        </p:nvSpPr>
        <p:spPr>
          <a:xfrm>
            <a:off x="727137" y="873679"/>
            <a:ext cx="8426547" cy="5539978"/>
          </a:xfrm>
          <a:prstGeom prst="rect">
            <a:avLst/>
          </a:prstGeom>
          <a:noFill/>
        </p:spPr>
        <p:txBody>
          <a:bodyPr wrap="square" rtlCol="0">
            <a:spAutoFit/>
          </a:bodyPr>
          <a:lstStyle/>
          <a:p>
            <a:r>
              <a:rPr lang="en-US" sz="2800" dirty="0"/>
              <a:t>There’s a great scene in “Alice in Wonderland” where Alice meets the Cheshire cat and it goes like this:</a:t>
            </a:r>
          </a:p>
          <a:p>
            <a:endParaRPr lang="en-US" sz="2800" dirty="0"/>
          </a:p>
          <a:p>
            <a:r>
              <a:rPr lang="en-US" sz="2800" dirty="0"/>
              <a:t>Alice: “Which way should I go?”</a:t>
            </a:r>
          </a:p>
          <a:p>
            <a:endParaRPr lang="en-US" sz="2800" dirty="0"/>
          </a:p>
          <a:p>
            <a:r>
              <a:rPr lang="en-US" sz="2800" dirty="0"/>
              <a:t>Cheshire Cat: “Where do you want to get to?”</a:t>
            </a:r>
          </a:p>
          <a:p>
            <a:endParaRPr lang="en-US" sz="2800" dirty="0"/>
          </a:p>
          <a:p>
            <a:r>
              <a:rPr lang="en-US" sz="2800" dirty="0"/>
              <a:t>Alice: “It doesn’t really matter”</a:t>
            </a:r>
          </a:p>
          <a:p>
            <a:endParaRPr lang="en-US" sz="2800" dirty="0"/>
          </a:p>
          <a:p>
            <a:r>
              <a:rPr lang="en-US" sz="2800" dirty="0"/>
              <a:t>Cheshire Cat: “Then any road will take you there.”</a:t>
            </a:r>
          </a:p>
          <a:p>
            <a:r>
              <a:rPr lang="en-US" sz="2800" dirty="0"/>
              <a:t>- </a:t>
            </a:r>
            <a:r>
              <a:rPr lang="en-US" u="sng" dirty="0">
                <a:hlinkClick r:id="rId3"/>
              </a:rPr>
              <a:t>https://getfullyfunded.com/simplifying-nonprofit-strategic-planning-for-beginners/</a:t>
            </a:r>
            <a:endParaRPr lang="en-US" sz="2800" dirty="0"/>
          </a:p>
        </p:txBody>
      </p:sp>
      <p:sp>
        <p:nvSpPr>
          <p:cNvPr id="3" name="TextBox 2">
            <a:extLst>
              <a:ext uri="{FF2B5EF4-FFF2-40B4-BE49-F238E27FC236}">
                <a16:creationId xmlns="" xmlns:a16="http://schemas.microsoft.com/office/drawing/2014/main" id="{47C418F0-2ABC-4C94-BE96-5B33C43A7ACA}"/>
              </a:ext>
            </a:extLst>
          </p:cNvPr>
          <p:cNvSpPr txBox="1"/>
          <p:nvPr/>
        </p:nvSpPr>
        <p:spPr>
          <a:xfrm>
            <a:off x="1222460" y="350459"/>
            <a:ext cx="7033643" cy="523220"/>
          </a:xfrm>
          <a:prstGeom prst="rect">
            <a:avLst/>
          </a:prstGeom>
          <a:noFill/>
        </p:spPr>
        <p:txBody>
          <a:bodyPr wrap="square" rtlCol="0">
            <a:spAutoFit/>
          </a:bodyPr>
          <a:lstStyle/>
          <a:p>
            <a:r>
              <a:rPr lang="en-US" sz="2800" b="1" dirty="0"/>
              <a:t>Why Should We Have A Strategic Plan?</a:t>
            </a:r>
          </a:p>
        </p:txBody>
      </p:sp>
      <p:pic>
        <p:nvPicPr>
          <p:cNvPr id="1026" name="Picture 2" descr="Image result for clip art cheshire cat">
            <a:extLst>
              <a:ext uri="{FF2B5EF4-FFF2-40B4-BE49-F238E27FC236}">
                <a16:creationId xmlns="" xmlns:a16="http://schemas.microsoft.com/office/drawing/2014/main" id="{9EB64A2F-E4F9-4285-9DDA-F9613487D4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5563" y="1872460"/>
            <a:ext cx="2821778" cy="177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586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7C418F0-2ABC-4C94-BE96-5B33C43A7ACA}"/>
              </a:ext>
            </a:extLst>
          </p:cNvPr>
          <p:cNvSpPr txBox="1"/>
          <p:nvPr/>
        </p:nvSpPr>
        <p:spPr>
          <a:xfrm>
            <a:off x="1222460" y="350459"/>
            <a:ext cx="7033643" cy="523220"/>
          </a:xfrm>
          <a:prstGeom prst="rect">
            <a:avLst/>
          </a:prstGeom>
          <a:noFill/>
        </p:spPr>
        <p:txBody>
          <a:bodyPr wrap="square" rtlCol="0">
            <a:spAutoFit/>
          </a:bodyPr>
          <a:lstStyle/>
          <a:p>
            <a:r>
              <a:rPr lang="en-US" sz="2800" b="1" dirty="0"/>
              <a:t>Simple Process for Strategic Planning</a:t>
            </a:r>
          </a:p>
        </p:txBody>
      </p:sp>
      <p:sp>
        <p:nvSpPr>
          <p:cNvPr id="4" name="Rectangle 2">
            <a:extLst>
              <a:ext uri="{FF2B5EF4-FFF2-40B4-BE49-F238E27FC236}">
                <a16:creationId xmlns="" xmlns:a16="http://schemas.microsoft.com/office/drawing/2014/main" id="{8F45D7C8-EB5A-476E-AEED-178119F8C36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 xmlns:a16="http://schemas.microsoft.com/office/drawing/2014/main" id="{43DD4213-E827-4A82-8998-6915C60335B6}"/>
              </a:ext>
            </a:extLst>
          </p:cNvPr>
          <p:cNvSpPr txBox="1"/>
          <p:nvPr/>
        </p:nvSpPr>
        <p:spPr>
          <a:xfrm>
            <a:off x="583323" y="1224138"/>
            <a:ext cx="8797160" cy="5262979"/>
          </a:xfrm>
          <a:prstGeom prst="rect">
            <a:avLst/>
          </a:prstGeom>
          <a:noFill/>
        </p:spPr>
        <p:txBody>
          <a:bodyPr wrap="square" rtlCol="0">
            <a:spAutoFit/>
          </a:bodyPr>
          <a:lstStyle/>
          <a:p>
            <a:pPr marL="342900" indent="-342900">
              <a:buFont typeface="+mj-lt"/>
              <a:buAutoNum type="arabicPeriod"/>
            </a:pPr>
            <a:r>
              <a:rPr lang="en-US" sz="2400" dirty="0"/>
              <a:t>Long range goals – where do we want to be in 3-5 years?</a:t>
            </a:r>
          </a:p>
          <a:p>
            <a:pPr marL="342900" indent="-342900">
              <a:buFont typeface="+mj-lt"/>
              <a:buAutoNum type="arabicPeriod"/>
            </a:pPr>
            <a:endParaRPr lang="en-US" sz="2400" dirty="0"/>
          </a:p>
          <a:p>
            <a:pPr marL="342900" indent="-342900">
              <a:buFont typeface="+mj-lt"/>
              <a:buAutoNum type="arabicPeriod"/>
            </a:pPr>
            <a:r>
              <a:rPr lang="en-US" sz="2400" dirty="0"/>
              <a:t>SWOT (Strengths, weaknesses, opportunities, threats) analysis</a:t>
            </a:r>
          </a:p>
          <a:p>
            <a:pPr marL="342900" indent="-342900">
              <a:buFont typeface="+mj-lt"/>
              <a:buAutoNum type="arabicPeriod"/>
            </a:pPr>
            <a:endParaRPr lang="en-US" sz="2400" dirty="0"/>
          </a:p>
          <a:p>
            <a:pPr marL="342900" indent="-342900">
              <a:buFont typeface="+mj-lt"/>
              <a:buAutoNum type="arabicPeriod"/>
            </a:pPr>
            <a:r>
              <a:rPr lang="en-US" sz="2400" dirty="0"/>
              <a:t>Resources – what do we need to meet our goals? (Funding, recruitment)</a:t>
            </a:r>
          </a:p>
          <a:p>
            <a:pPr marL="342900" indent="-342900">
              <a:buFont typeface="+mj-lt"/>
              <a:buAutoNum type="arabicPeriod"/>
            </a:pPr>
            <a:endParaRPr lang="en-US" sz="2400" dirty="0"/>
          </a:p>
          <a:p>
            <a:pPr marL="342900" indent="-342900">
              <a:buFont typeface="+mj-lt"/>
              <a:buAutoNum type="arabicPeriod"/>
            </a:pPr>
            <a:r>
              <a:rPr lang="en-US" sz="2400" dirty="0"/>
              <a:t>Short term goals – what needs to happen this year to meet our long range goals?</a:t>
            </a:r>
          </a:p>
          <a:p>
            <a:pPr marL="342900" indent="-342900">
              <a:buFont typeface="+mj-lt"/>
              <a:buAutoNum type="arabicPeriod"/>
            </a:pPr>
            <a:endParaRPr lang="en-US" sz="2400" dirty="0"/>
          </a:p>
          <a:p>
            <a:pPr marL="342900" indent="-342900">
              <a:buFont typeface="+mj-lt"/>
              <a:buAutoNum type="arabicPeriod"/>
            </a:pPr>
            <a:r>
              <a:rPr lang="en-US" sz="2400" dirty="0"/>
              <a:t>Action plans – Who does what by when so we can meet the short term goals? Important to know the timeline.</a:t>
            </a:r>
          </a:p>
          <a:p>
            <a:endParaRPr lang="en-US" sz="2400" dirty="0"/>
          </a:p>
        </p:txBody>
      </p:sp>
    </p:spTree>
    <p:extLst>
      <p:ext uri="{BB962C8B-B14F-4D97-AF65-F5344CB8AC3E}">
        <p14:creationId xmlns:p14="http://schemas.microsoft.com/office/powerpoint/2010/main" val="455175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7C418F0-2ABC-4C94-BE96-5B33C43A7ACA}"/>
              </a:ext>
            </a:extLst>
          </p:cNvPr>
          <p:cNvSpPr txBox="1"/>
          <p:nvPr/>
        </p:nvSpPr>
        <p:spPr>
          <a:xfrm>
            <a:off x="1222460" y="350459"/>
            <a:ext cx="7033643" cy="523220"/>
          </a:xfrm>
          <a:prstGeom prst="rect">
            <a:avLst/>
          </a:prstGeom>
          <a:noFill/>
        </p:spPr>
        <p:txBody>
          <a:bodyPr wrap="square" rtlCol="0">
            <a:spAutoFit/>
          </a:bodyPr>
          <a:lstStyle/>
          <a:p>
            <a:r>
              <a:rPr lang="en-US" sz="2800" b="1" dirty="0"/>
              <a:t>Don’t Forget!</a:t>
            </a:r>
          </a:p>
        </p:txBody>
      </p:sp>
      <p:sp>
        <p:nvSpPr>
          <p:cNvPr id="4" name="Rectangle 2">
            <a:extLst>
              <a:ext uri="{FF2B5EF4-FFF2-40B4-BE49-F238E27FC236}">
                <a16:creationId xmlns="" xmlns:a16="http://schemas.microsoft.com/office/drawing/2014/main" id="{8F45D7C8-EB5A-476E-AEED-178119F8C36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 xmlns:a16="http://schemas.microsoft.com/office/drawing/2014/main" id="{43DD4213-E827-4A82-8998-6915C60335B6}"/>
              </a:ext>
            </a:extLst>
          </p:cNvPr>
          <p:cNvSpPr txBox="1"/>
          <p:nvPr/>
        </p:nvSpPr>
        <p:spPr>
          <a:xfrm>
            <a:off x="583323" y="1224138"/>
            <a:ext cx="8797160" cy="3416320"/>
          </a:xfrm>
          <a:prstGeom prst="rect">
            <a:avLst/>
          </a:prstGeom>
          <a:noFill/>
        </p:spPr>
        <p:txBody>
          <a:bodyPr wrap="square" rtlCol="0">
            <a:spAutoFit/>
          </a:bodyPr>
          <a:lstStyle/>
          <a:p>
            <a:pPr marL="342900" indent="-342900">
              <a:buFont typeface="+mj-lt"/>
              <a:buAutoNum type="arabicPeriod"/>
            </a:pPr>
            <a:r>
              <a:rPr lang="en-US" sz="2400" dirty="0"/>
              <a:t>Include your programs, costs, resources</a:t>
            </a:r>
          </a:p>
          <a:p>
            <a:pPr marL="342900" indent="-342900">
              <a:buFont typeface="+mj-lt"/>
              <a:buAutoNum type="arabicPeriod"/>
            </a:pPr>
            <a:endParaRPr lang="en-US" sz="2400" dirty="0"/>
          </a:p>
          <a:p>
            <a:pPr marL="342900" indent="-342900">
              <a:buFont typeface="+mj-lt"/>
              <a:buAutoNum type="arabicPeriod"/>
            </a:pPr>
            <a:r>
              <a:rPr lang="en-US" sz="2400" dirty="0"/>
              <a:t>Ask the hard questions – what happens if we don’t do this or we do add this?</a:t>
            </a:r>
          </a:p>
          <a:p>
            <a:pPr marL="342900" indent="-342900">
              <a:buFont typeface="+mj-lt"/>
              <a:buAutoNum type="arabicPeriod"/>
            </a:pPr>
            <a:endParaRPr lang="en-US" sz="2400" dirty="0"/>
          </a:p>
          <a:p>
            <a:pPr marL="342900" indent="-342900">
              <a:buFont typeface="+mj-lt"/>
              <a:buAutoNum type="arabicPeriod"/>
            </a:pPr>
            <a:r>
              <a:rPr lang="en-US" sz="2400" dirty="0"/>
              <a:t>Update it regularly – this is a living document that should evolve or change as the needs change and goals are accomplished</a:t>
            </a:r>
          </a:p>
          <a:p>
            <a:endParaRPr lang="en-US" sz="2400" dirty="0"/>
          </a:p>
        </p:txBody>
      </p:sp>
      <p:sp>
        <p:nvSpPr>
          <p:cNvPr id="2" name="TextBox 1">
            <a:extLst>
              <a:ext uri="{FF2B5EF4-FFF2-40B4-BE49-F238E27FC236}">
                <a16:creationId xmlns="" xmlns:a16="http://schemas.microsoft.com/office/drawing/2014/main" id="{16745B51-B442-4309-A7B6-7166090A43F9}"/>
              </a:ext>
            </a:extLst>
          </p:cNvPr>
          <p:cNvSpPr txBox="1"/>
          <p:nvPr/>
        </p:nvSpPr>
        <p:spPr>
          <a:xfrm>
            <a:off x="583323" y="4871545"/>
            <a:ext cx="7993118" cy="1200329"/>
          </a:xfrm>
          <a:prstGeom prst="rect">
            <a:avLst/>
          </a:prstGeom>
          <a:noFill/>
          <a:ln w="38100">
            <a:solidFill>
              <a:schemeClr val="accent2"/>
            </a:solidFill>
          </a:ln>
        </p:spPr>
        <p:txBody>
          <a:bodyPr wrap="square" rtlCol="0">
            <a:spAutoFit/>
          </a:bodyPr>
          <a:lstStyle/>
          <a:p>
            <a:pPr algn="ctr"/>
            <a:r>
              <a:rPr lang="en-US" sz="2400" dirty="0"/>
              <a:t>International Plan </a:t>
            </a:r>
            <a:r>
              <a:rPr lang="en-US" sz="2400" dirty="0">
                <a:sym typeface="Wingdings" panose="05000000000000000000" pitchFamily="2" charset="2"/>
              </a:rPr>
              <a:t> District Plan  Club Plan</a:t>
            </a:r>
          </a:p>
          <a:p>
            <a:pPr algn="ctr"/>
            <a:endParaRPr lang="en-US" sz="2400" dirty="0">
              <a:sym typeface="Wingdings" panose="05000000000000000000" pitchFamily="2" charset="2"/>
            </a:endParaRPr>
          </a:p>
          <a:p>
            <a:pPr algn="ctr"/>
            <a:r>
              <a:rPr lang="en-US" sz="2400" dirty="0">
                <a:sym typeface="Wingdings" panose="05000000000000000000" pitchFamily="2" charset="2"/>
              </a:rPr>
              <a:t>They inform each other</a:t>
            </a:r>
            <a:endParaRPr lang="en-US" sz="2400" dirty="0"/>
          </a:p>
        </p:txBody>
      </p:sp>
    </p:spTree>
    <p:extLst>
      <p:ext uri="{BB962C8B-B14F-4D97-AF65-F5344CB8AC3E}">
        <p14:creationId xmlns:p14="http://schemas.microsoft.com/office/powerpoint/2010/main" val="3764076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7C418F0-2ABC-4C94-BE96-5B33C43A7ACA}"/>
              </a:ext>
            </a:extLst>
          </p:cNvPr>
          <p:cNvSpPr txBox="1"/>
          <p:nvPr/>
        </p:nvSpPr>
        <p:spPr>
          <a:xfrm>
            <a:off x="1374860" y="275413"/>
            <a:ext cx="7033643" cy="523220"/>
          </a:xfrm>
          <a:prstGeom prst="rect">
            <a:avLst/>
          </a:prstGeom>
          <a:noFill/>
        </p:spPr>
        <p:txBody>
          <a:bodyPr wrap="square" rtlCol="0">
            <a:spAutoFit/>
          </a:bodyPr>
          <a:lstStyle/>
          <a:p>
            <a:r>
              <a:rPr lang="en-US" sz="2800" b="1" dirty="0"/>
              <a:t>Sample One Pager Plan</a:t>
            </a:r>
          </a:p>
        </p:txBody>
      </p:sp>
      <p:sp>
        <p:nvSpPr>
          <p:cNvPr id="4" name="Rectangle 2">
            <a:extLst>
              <a:ext uri="{FF2B5EF4-FFF2-40B4-BE49-F238E27FC236}">
                <a16:creationId xmlns="" xmlns:a16="http://schemas.microsoft.com/office/drawing/2014/main" id="{8F45D7C8-EB5A-476E-AEED-178119F8C36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 xmlns:a16="http://schemas.microsoft.com/office/drawing/2014/main" id="{FB8A44EF-623F-4759-BD88-6A262BE6BE72}"/>
              </a:ext>
            </a:extLst>
          </p:cNvPr>
          <p:cNvPicPr>
            <a:picLocks noChangeAspect="1"/>
          </p:cNvPicPr>
          <p:nvPr/>
        </p:nvPicPr>
        <p:blipFill>
          <a:blip r:embed="rId3"/>
          <a:stretch>
            <a:fillRect/>
          </a:stretch>
        </p:blipFill>
        <p:spPr>
          <a:xfrm>
            <a:off x="243840" y="732613"/>
            <a:ext cx="10573300" cy="6058274"/>
          </a:xfrm>
          <a:prstGeom prst="rect">
            <a:avLst/>
          </a:prstGeom>
        </p:spPr>
      </p:pic>
      <p:sp>
        <p:nvSpPr>
          <p:cNvPr id="6" name="TextBox 5">
            <a:extLst>
              <a:ext uri="{FF2B5EF4-FFF2-40B4-BE49-F238E27FC236}">
                <a16:creationId xmlns="" xmlns:a16="http://schemas.microsoft.com/office/drawing/2014/main" id="{36AC2B60-4BEB-482F-A299-26C7C526C71C}"/>
              </a:ext>
            </a:extLst>
          </p:cNvPr>
          <p:cNvSpPr txBox="1"/>
          <p:nvPr/>
        </p:nvSpPr>
        <p:spPr>
          <a:xfrm>
            <a:off x="5806440" y="275413"/>
            <a:ext cx="4419600" cy="923330"/>
          </a:xfrm>
          <a:prstGeom prst="rect">
            <a:avLst/>
          </a:prstGeom>
          <a:noFill/>
        </p:spPr>
        <p:txBody>
          <a:bodyPr wrap="square" rtlCol="0">
            <a:spAutoFit/>
          </a:bodyPr>
          <a:lstStyle/>
          <a:p>
            <a:r>
              <a:rPr lang="en-US" dirty="0"/>
              <a:t>It doesn’t have to be long, or complicated – the plan is your guide</a:t>
            </a:r>
          </a:p>
          <a:p>
            <a:r>
              <a:rPr lang="en-US" dirty="0">
                <a:hlinkClick r:id="rId4"/>
              </a:rPr>
              <a:t>Download Sample Template</a:t>
            </a:r>
            <a:endParaRPr lang="en-US" dirty="0"/>
          </a:p>
        </p:txBody>
      </p:sp>
    </p:spTree>
    <p:extLst>
      <p:ext uri="{BB962C8B-B14F-4D97-AF65-F5344CB8AC3E}">
        <p14:creationId xmlns:p14="http://schemas.microsoft.com/office/powerpoint/2010/main" val="2202441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427A709-FE51-425C-90AB-1522637A5456}"/>
              </a:ext>
            </a:extLst>
          </p:cNvPr>
          <p:cNvSpPr txBox="1"/>
          <p:nvPr/>
        </p:nvSpPr>
        <p:spPr>
          <a:xfrm>
            <a:off x="1296875" y="4257363"/>
            <a:ext cx="7090117" cy="584775"/>
          </a:xfrm>
          <a:prstGeom prst="rect">
            <a:avLst/>
          </a:prstGeom>
          <a:noFill/>
        </p:spPr>
        <p:txBody>
          <a:bodyPr wrap="square" rtlCol="0">
            <a:spAutoFit/>
          </a:bodyPr>
          <a:lstStyle/>
          <a:p>
            <a:pPr algn="ctr"/>
            <a:r>
              <a:rPr lang="en-US" sz="3200" dirty="0"/>
              <a:t>Simplifying Support For Our Leaders</a:t>
            </a:r>
          </a:p>
        </p:txBody>
      </p:sp>
      <p:pic>
        <p:nvPicPr>
          <p:cNvPr id="4" name="Picture 3">
            <a:extLst>
              <a:ext uri="{FF2B5EF4-FFF2-40B4-BE49-F238E27FC236}">
                <a16:creationId xmlns="" xmlns:a16="http://schemas.microsoft.com/office/drawing/2014/main" id="{2BBAD54A-7E9C-4638-B0FD-1E919662B7E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3371971" y="643369"/>
            <a:ext cx="3310988" cy="3310988"/>
          </a:xfrm>
          <a:prstGeom prst="rect">
            <a:avLst/>
          </a:prstGeom>
        </p:spPr>
      </p:pic>
    </p:spTree>
    <p:extLst>
      <p:ext uri="{BB962C8B-B14F-4D97-AF65-F5344CB8AC3E}">
        <p14:creationId xmlns:p14="http://schemas.microsoft.com/office/powerpoint/2010/main" val="3510558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7C418F0-2ABC-4C94-BE96-5B33C43A7ACA}"/>
              </a:ext>
            </a:extLst>
          </p:cNvPr>
          <p:cNvSpPr txBox="1"/>
          <p:nvPr/>
        </p:nvSpPr>
        <p:spPr>
          <a:xfrm>
            <a:off x="1222460" y="350459"/>
            <a:ext cx="7033643" cy="523220"/>
          </a:xfrm>
          <a:prstGeom prst="rect">
            <a:avLst/>
          </a:prstGeom>
          <a:noFill/>
        </p:spPr>
        <p:txBody>
          <a:bodyPr wrap="square" rtlCol="0">
            <a:spAutoFit/>
          </a:bodyPr>
          <a:lstStyle/>
          <a:p>
            <a:r>
              <a:rPr lang="en-US" sz="2800" b="1" dirty="0"/>
              <a:t>Who Are Our Leaders?</a:t>
            </a:r>
          </a:p>
        </p:txBody>
      </p:sp>
      <p:sp>
        <p:nvSpPr>
          <p:cNvPr id="4" name="Rectangle 2">
            <a:extLst>
              <a:ext uri="{FF2B5EF4-FFF2-40B4-BE49-F238E27FC236}">
                <a16:creationId xmlns="" xmlns:a16="http://schemas.microsoft.com/office/drawing/2014/main" id="{8F45D7C8-EB5A-476E-AEED-178119F8C36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 xmlns:a16="http://schemas.microsoft.com/office/drawing/2014/main" id="{43DD4213-E827-4A82-8998-6915C60335B6}"/>
              </a:ext>
            </a:extLst>
          </p:cNvPr>
          <p:cNvSpPr txBox="1"/>
          <p:nvPr/>
        </p:nvSpPr>
        <p:spPr>
          <a:xfrm>
            <a:off x="583323" y="1224138"/>
            <a:ext cx="8797160" cy="5386090"/>
          </a:xfrm>
          <a:prstGeom prst="rect">
            <a:avLst/>
          </a:prstGeom>
          <a:noFill/>
        </p:spPr>
        <p:txBody>
          <a:bodyPr wrap="square" rtlCol="0">
            <a:spAutoFit/>
          </a:bodyPr>
          <a:lstStyle/>
          <a:p>
            <a:r>
              <a:rPr lang="en-US" sz="3200" dirty="0"/>
              <a:t>You are a leader if you:</a:t>
            </a:r>
          </a:p>
          <a:p>
            <a:endParaRPr lang="en-US" sz="3200" dirty="0"/>
          </a:p>
          <a:p>
            <a:pPr marL="342900" indent="-342900">
              <a:buClr>
                <a:schemeClr val="accent2"/>
              </a:buClr>
              <a:buFont typeface="Wingdings" panose="05000000000000000000" pitchFamily="2" charset="2"/>
              <a:buChar char="Ø"/>
            </a:pPr>
            <a:r>
              <a:rPr lang="en-US" sz="3200" dirty="0"/>
              <a:t>	Are the lead member on a project</a:t>
            </a:r>
          </a:p>
          <a:p>
            <a:pPr marL="342900" indent="-342900">
              <a:buClr>
                <a:schemeClr val="accent2"/>
              </a:buClr>
              <a:buFont typeface="Wingdings" panose="05000000000000000000" pitchFamily="2" charset="2"/>
              <a:buChar char="Ø"/>
            </a:pPr>
            <a:endParaRPr lang="en-US" sz="3200" dirty="0"/>
          </a:p>
          <a:p>
            <a:pPr marL="342900" indent="-342900">
              <a:buClr>
                <a:schemeClr val="accent2"/>
              </a:buClr>
              <a:buFont typeface="Wingdings" panose="05000000000000000000" pitchFamily="2" charset="2"/>
              <a:buChar char="Ø"/>
            </a:pPr>
            <a:r>
              <a:rPr lang="en-US" sz="3200" dirty="0"/>
              <a:t>	Chair a committee</a:t>
            </a:r>
          </a:p>
          <a:p>
            <a:pPr marL="342900" indent="-342900">
              <a:buClr>
                <a:schemeClr val="accent2"/>
              </a:buClr>
              <a:buFont typeface="Wingdings" panose="05000000000000000000" pitchFamily="2" charset="2"/>
              <a:buChar char="Ø"/>
            </a:pPr>
            <a:endParaRPr lang="en-US" sz="3200" dirty="0"/>
          </a:p>
          <a:p>
            <a:pPr marL="342900" indent="-342900">
              <a:buClr>
                <a:schemeClr val="accent2"/>
              </a:buClr>
              <a:buFont typeface="Wingdings" panose="05000000000000000000" pitchFamily="2" charset="2"/>
              <a:buChar char="Ø"/>
            </a:pPr>
            <a:r>
              <a:rPr lang="en-US" sz="3200" dirty="0"/>
              <a:t>	Serve on a Board</a:t>
            </a:r>
          </a:p>
          <a:p>
            <a:pPr marL="800100" lvl="1" indent="-342900">
              <a:buClr>
                <a:schemeClr val="accent2"/>
              </a:buClr>
              <a:buFont typeface="Wingdings" panose="05000000000000000000" pitchFamily="2" charset="2"/>
              <a:buChar char="Ø"/>
            </a:pPr>
            <a:r>
              <a:rPr lang="en-US" sz="3200" dirty="0"/>
              <a:t>		Club</a:t>
            </a:r>
          </a:p>
          <a:p>
            <a:pPr marL="800100" lvl="1" indent="-342900">
              <a:buClr>
                <a:schemeClr val="accent2"/>
              </a:buClr>
              <a:buFont typeface="Wingdings" panose="05000000000000000000" pitchFamily="2" charset="2"/>
              <a:buChar char="Ø"/>
            </a:pPr>
            <a:r>
              <a:rPr lang="en-US" sz="3200" dirty="0"/>
              <a:t>		District</a:t>
            </a:r>
          </a:p>
          <a:p>
            <a:pPr marL="800100" lvl="1" indent="-342900">
              <a:buClr>
                <a:schemeClr val="accent2"/>
              </a:buClr>
              <a:buFont typeface="Wingdings" panose="05000000000000000000" pitchFamily="2" charset="2"/>
              <a:buChar char="Ø"/>
            </a:pPr>
            <a:r>
              <a:rPr lang="en-US" sz="3200" dirty="0"/>
              <a:t>		Non-profit</a:t>
            </a:r>
          </a:p>
          <a:p>
            <a:endParaRPr lang="en-US" sz="2400" dirty="0"/>
          </a:p>
        </p:txBody>
      </p:sp>
    </p:spTree>
    <p:extLst>
      <p:ext uri="{BB962C8B-B14F-4D97-AF65-F5344CB8AC3E}">
        <p14:creationId xmlns:p14="http://schemas.microsoft.com/office/powerpoint/2010/main" val="4016701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7C418F0-2ABC-4C94-BE96-5B33C43A7ACA}"/>
              </a:ext>
            </a:extLst>
          </p:cNvPr>
          <p:cNvSpPr txBox="1"/>
          <p:nvPr/>
        </p:nvSpPr>
        <p:spPr>
          <a:xfrm>
            <a:off x="1222460" y="350459"/>
            <a:ext cx="7033643" cy="523220"/>
          </a:xfrm>
          <a:prstGeom prst="rect">
            <a:avLst/>
          </a:prstGeom>
          <a:noFill/>
        </p:spPr>
        <p:txBody>
          <a:bodyPr wrap="square" rtlCol="0">
            <a:spAutoFit/>
          </a:bodyPr>
          <a:lstStyle/>
          <a:p>
            <a:r>
              <a:rPr lang="en-US" sz="2800" b="1" dirty="0"/>
              <a:t>How Can We Support Our Leaders?</a:t>
            </a:r>
          </a:p>
        </p:txBody>
      </p:sp>
      <p:sp>
        <p:nvSpPr>
          <p:cNvPr id="4" name="Rectangle 2">
            <a:extLst>
              <a:ext uri="{FF2B5EF4-FFF2-40B4-BE49-F238E27FC236}">
                <a16:creationId xmlns="" xmlns:a16="http://schemas.microsoft.com/office/drawing/2014/main" id="{8F45D7C8-EB5A-476E-AEED-178119F8C36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 xmlns:a16="http://schemas.microsoft.com/office/drawing/2014/main" id="{43DD4213-E827-4A82-8998-6915C60335B6}"/>
              </a:ext>
            </a:extLst>
          </p:cNvPr>
          <p:cNvSpPr txBox="1"/>
          <p:nvPr/>
        </p:nvSpPr>
        <p:spPr>
          <a:xfrm>
            <a:off x="583323" y="1224138"/>
            <a:ext cx="8797160" cy="4524315"/>
          </a:xfrm>
          <a:prstGeom prst="rect">
            <a:avLst/>
          </a:prstGeom>
          <a:noFill/>
        </p:spPr>
        <p:txBody>
          <a:bodyPr wrap="square" rtlCol="0">
            <a:spAutoFit/>
          </a:bodyPr>
          <a:lstStyle/>
          <a:p>
            <a:r>
              <a:rPr lang="en-US" sz="2400" dirty="0"/>
              <a:t>As a leader you know you can’t do it alone—here are ways we can all support those in leadership roles</a:t>
            </a:r>
          </a:p>
          <a:p>
            <a:endParaRPr lang="en-US" sz="2400" dirty="0"/>
          </a:p>
          <a:p>
            <a:pPr marL="342900" indent="-342900">
              <a:buClr>
                <a:schemeClr val="accent2"/>
              </a:buClr>
              <a:buFont typeface="Wingdings" panose="05000000000000000000" pitchFamily="2" charset="2"/>
              <a:buChar char="Ø"/>
            </a:pPr>
            <a:r>
              <a:rPr lang="en-US" sz="2400" dirty="0"/>
              <a:t>Respect their leadership &amp; goals</a:t>
            </a:r>
          </a:p>
          <a:p>
            <a:pPr marL="342900" indent="-342900">
              <a:buClr>
                <a:schemeClr val="accent2"/>
              </a:buClr>
              <a:buFont typeface="Wingdings" panose="05000000000000000000" pitchFamily="2" charset="2"/>
              <a:buChar char="Ø"/>
            </a:pPr>
            <a:endParaRPr lang="en-US" sz="2400" dirty="0"/>
          </a:p>
          <a:p>
            <a:pPr marL="342900" indent="-342900">
              <a:buClr>
                <a:schemeClr val="accent2"/>
              </a:buClr>
              <a:buFont typeface="Wingdings" panose="05000000000000000000" pitchFamily="2" charset="2"/>
              <a:buChar char="Ø"/>
            </a:pPr>
            <a:endParaRPr lang="en-US" sz="2400" dirty="0"/>
          </a:p>
          <a:p>
            <a:pPr marL="342900" indent="-342900">
              <a:buClr>
                <a:schemeClr val="accent2"/>
              </a:buClr>
              <a:buFont typeface="Wingdings" panose="05000000000000000000" pitchFamily="2" charset="2"/>
              <a:buChar char="Ø"/>
            </a:pPr>
            <a:r>
              <a:rPr lang="en-US" sz="2400" dirty="0"/>
              <a:t>Communicate with your leader</a:t>
            </a:r>
          </a:p>
          <a:p>
            <a:pPr marL="342900" indent="-342900">
              <a:buClr>
                <a:schemeClr val="accent2"/>
              </a:buClr>
              <a:buFont typeface="Wingdings" panose="05000000000000000000" pitchFamily="2" charset="2"/>
              <a:buChar char="Ø"/>
            </a:pPr>
            <a:endParaRPr lang="en-US" sz="2400" dirty="0"/>
          </a:p>
          <a:p>
            <a:pPr marL="342900" indent="-342900">
              <a:buClr>
                <a:schemeClr val="accent2"/>
              </a:buClr>
              <a:buFont typeface="Wingdings" panose="05000000000000000000" pitchFamily="2" charset="2"/>
              <a:buChar char="Ø"/>
            </a:pPr>
            <a:endParaRPr lang="en-US" sz="2400" dirty="0"/>
          </a:p>
          <a:p>
            <a:pPr marL="342900" indent="-342900">
              <a:buClr>
                <a:schemeClr val="accent2"/>
              </a:buClr>
              <a:buFont typeface="Wingdings" panose="05000000000000000000" pitchFamily="2" charset="2"/>
              <a:buChar char="Ø"/>
            </a:pPr>
            <a:r>
              <a:rPr lang="en-US" sz="2400" dirty="0"/>
              <a:t>Be helpful without being asked</a:t>
            </a:r>
          </a:p>
          <a:p>
            <a:endParaRPr lang="en-US" sz="2400" dirty="0"/>
          </a:p>
          <a:p>
            <a:endParaRPr lang="en-US" sz="2400" dirty="0"/>
          </a:p>
        </p:txBody>
      </p:sp>
    </p:spTree>
    <p:extLst>
      <p:ext uri="{BB962C8B-B14F-4D97-AF65-F5344CB8AC3E}">
        <p14:creationId xmlns:p14="http://schemas.microsoft.com/office/powerpoint/2010/main" val="1799656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7C418F0-2ABC-4C94-BE96-5B33C43A7ACA}"/>
              </a:ext>
            </a:extLst>
          </p:cNvPr>
          <p:cNvSpPr txBox="1"/>
          <p:nvPr/>
        </p:nvSpPr>
        <p:spPr>
          <a:xfrm>
            <a:off x="1222460" y="350459"/>
            <a:ext cx="7033643" cy="523220"/>
          </a:xfrm>
          <a:prstGeom prst="rect">
            <a:avLst/>
          </a:prstGeom>
          <a:noFill/>
        </p:spPr>
        <p:txBody>
          <a:bodyPr wrap="square" rtlCol="0">
            <a:spAutoFit/>
          </a:bodyPr>
          <a:lstStyle/>
          <a:p>
            <a:r>
              <a:rPr lang="en-US" sz="2800" b="1" dirty="0"/>
              <a:t>How Can We Support Our Leaders?</a:t>
            </a:r>
          </a:p>
        </p:txBody>
      </p:sp>
      <p:sp>
        <p:nvSpPr>
          <p:cNvPr id="4" name="Rectangle 2">
            <a:extLst>
              <a:ext uri="{FF2B5EF4-FFF2-40B4-BE49-F238E27FC236}">
                <a16:creationId xmlns="" xmlns:a16="http://schemas.microsoft.com/office/drawing/2014/main" id="{8F45D7C8-EB5A-476E-AEED-178119F8C36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 xmlns:a16="http://schemas.microsoft.com/office/drawing/2014/main" id="{43DD4213-E827-4A82-8998-6915C60335B6}"/>
              </a:ext>
            </a:extLst>
          </p:cNvPr>
          <p:cNvSpPr txBox="1"/>
          <p:nvPr/>
        </p:nvSpPr>
        <p:spPr>
          <a:xfrm>
            <a:off x="583323" y="1224138"/>
            <a:ext cx="8797160" cy="5355312"/>
          </a:xfrm>
          <a:prstGeom prst="rect">
            <a:avLst/>
          </a:prstGeom>
          <a:noFill/>
        </p:spPr>
        <p:txBody>
          <a:bodyPr wrap="square" rtlCol="0">
            <a:spAutoFit/>
          </a:bodyPr>
          <a:lstStyle/>
          <a:p>
            <a:r>
              <a:rPr lang="en-US" sz="2400" dirty="0"/>
              <a:t>Keep these Altrusa Principles in mind:</a:t>
            </a:r>
          </a:p>
          <a:p>
            <a:endParaRPr lang="en-US" sz="2400" dirty="0"/>
          </a:p>
          <a:p>
            <a:pPr marL="914400" lvl="1" indent="-457200">
              <a:buAutoNum type="arabicPeriod"/>
            </a:pPr>
            <a:r>
              <a:rPr lang="en-US" sz="2400" dirty="0"/>
              <a:t>Altrusa is a builder of women.</a:t>
            </a:r>
          </a:p>
          <a:p>
            <a:pPr marL="914400" lvl="1" indent="-457200">
              <a:buAutoNum type="arabicPeriod"/>
            </a:pPr>
            <a:endParaRPr lang="en-US" sz="2400" dirty="0"/>
          </a:p>
          <a:p>
            <a:pPr lvl="1"/>
            <a:r>
              <a:rPr lang="en-US" sz="2400" dirty="0"/>
              <a:t>7.  Altrusa develops true leadership, concerned with accomplishment and not with recognition.</a:t>
            </a:r>
          </a:p>
          <a:p>
            <a:endParaRPr lang="en-US" sz="2400" dirty="0"/>
          </a:p>
          <a:p>
            <a:endParaRPr lang="en-US" sz="2400" dirty="0"/>
          </a:p>
          <a:p>
            <a:pPr algn="ctr"/>
            <a:r>
              <a:rPr lang="en-US" sz="3600" dirty="0"/>
              <a:t>Allow your leader to shine.</a:t>
            </a:r>
          </a:p>
          <a:p>
            <a:endParaRPr lang="en-US" sz="2400" dirty="0"/>
          </a:p>
          <a:p>
            <a:endParaRPr lang="en-US" sz="2400" dirty="0"/>
          </a:p>
          <a:p>
            <a:r>
              <a:rPr lang="en-US" dirty="0"/>
              <a:t>~ Selection from Aspirations of an Altrusan, 	Mamie L. Bass, 1924</a:t>
            </a:r>
          </a:p>
          <a:p>
            <a:endParaRPr lang="en-US" sz="2400" dirty="0"/>
          </a:p>
          <a:p>
            <a:endParaRPr lang="en-US" sz="2400" dirty="0"/>
          </a:p>
        </p:txBody>
      </p:sp>
    </p:spTree>
    <p:extLst>
      <p:ext uri="{BB962C8B-B14F-4D97-AF65-F5344CB8AC3E}">
        <p14:creationId xmlns:p14="http://schemas.microsoft.com/office/powerpoint/2010/main" val="3598532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427A709-FE51-425C-90AB-1522637A5456}"/>
              </a:ext>
            </a:extLst>
          </p:cNvPr>
          <p:cNvSpPr txBox="1"/>
          <p:nvPr/>
        </p:nvSpPr>
        <p:spPr>
          <a:xfrm>
            <a:off x="1296875" y="4257363"/>
            <a:ext cx="7450885" cy="1569660"/>
          </a:xfrm>
          <a:prstGeom prst="rect">
            <a:avLst/>
          </a:prstGeom>
          <a:noFill/>
        </p:spPr>
        <p:txBody>
          <a:bodyPr wrap="square" rtlCol="0">
            <a:spAutoFit/>
          </a:bodyPr>
          <a:lstStyle/>
          <a:p>
            <a:pPr algn="ctr"/>
            <a:r>
              <a:rPr lang="en-US" sz="3200" dirty="0"/>
              <a:t>Your 2019-2021 Leadership Development Team</a:t>
            </a:r>
          </a:p>
          <a:p>
            <a:pPr algn="ctr"/>
            <a:r>
              <a:rPr lang="en-US" sz="3200" dirty="0"/>
              <a:t>&amp; Resources</a:t>
            </a:r>
          </a:p>
        </p:txBody>
      </p:sp>
      <p:pic>
        <p:nvPicPr>
          <p:cNvPr id="4" name="Picture 3">
            <a:extLst>
              <a:ext uri="{FF2B5EF4-FFF2-40B4-BE49-F238E27FC236}">
                <a16:creationId xmlns="" xmlns:a16="http://schemas.microsoft.com/office/drawing/2014/main" id="{2BBAD54A-7E9C-4638-B0FD-1E919662B7E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3371971" y="643369"/>
            <a:ext cx="3310988" cy="3310988"/>
          </a:xfrm>
          <a:prstGeom prst="rect">
            <a:avLst/>
          </a:prstGeom>
        </p:spPr>
      </p:pic>
    </p:spTree>
    <p:extLst>
      <p:ext uri="{BB962C8B-B14F-4D97-AF65-F5344CB8AC3E}">
        <p14:creationId xmlns:p14="http://schemas.microsoft.com/office/powerpoint/2010/main" val="2363849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3036A0A-8D31-4AF2-8F7A-3CF4B8475CE9}"/>
              </a:ext>
            </a:extLst>
          </p:cNvPr>
          <p:cNvSpPr txBox="1"/>
          <p:nvPr/>
        </p:nvSpPr>
        <p:spPr>
          <a:xfrm>
            <a:off x="609601" y="890619"/>
            <a:ext cx="8825030" cy="5632311"/>
          </a:xfrm>
          <a:prstGeom prst="rect">
            <a:avLst/>
          </a:prstGeom>
          <a:noFill/>
        </p:spPr>
        <p:txBody>
          <a:bodyPr wrap="square" rtlCol="0">
            <a:spAutoFit/>
          </a:bodyPr>
          <a:lstStyle/>
          <a:p>
            <a:pPr marL="285750" indent="-285750">
              <a:buFont typeface="Arial" panose="020B0604020202020204" pitchFamily="34" charset="0"/>
              <a:buChar char="•"/>
            </a:pPr>
            <a:r>
              <a:rPr lang="en-US" sz="2400" dirty="0"/>
              <a:t>What will work for your Club or District? </a:t>
            </a:r>
          </a:p>
          <a:p>
            <a:pPr marL="742950" lvl="1" indent="-285750">
              <a:buFont typeface="Arial" panose="020B0604020202020204" pitchFamily="34" charset="0"/>
              <a:buChar char="•"/>
            </a:pPr>
            <a:r>
              <a:rPr lang="en-US" sz="2400" dirty="0"/>
              <a:t>No “one size fits all”</a:t>
            </a:r>
          </a:p>
          <a:p>
            <a:pPr marL="742950" lvl="1" indent="-285750">
              <a:buFont typeface="Arial" panose="020B0604020202020204" pitchFamily="34" charset="0"/>
              <a:buChar char="•"/>
            </a:pPr>
            <a:r>
              <a:rPr lang="en-US" sz="2400" dirty="0"/>
              <a:t>If you have a small club, do you have to fill every role?</a:t>
            </a:r>
          </a:p>
          <a:p>
            <a:pPr lvl="1"/>
            <a:endParaRPr lang="en-US" sz="2400" dirty="0"/>
          </a:p>
          <a:p>
            <a:pPr marL="285750" indent="-285750">
              <a:buFont typeface="Arial" panose="020B0604020202020204" pitchFamily="34" charset="0"/>
              <a:buChar char="•"/>
            </a:pPr>
            <a:r>
              <a:rPr lang="en-US" sz="2400" dirty="0"/>
              <a:t>Expertise – what resources do you have? What are your members’ skills? </a:t>
            </a:r>
          </a:p>
          <a:p>
            <a:pPr marL="1257300" lvl="2" indent="-342900">
              <a:buFont typeface="Wingdings" panose="05000000000000000000" pitchFamily="2" charset="2"/>
              <a:buChar char="q"/>
            </a:pPr>
            <a:r>
              <a:rPr lang="en-US" sz="2400" dirty="0"/>
              <a:t>Organization? </a:t>
            </a:r>
          </a:p>
          <a:p>
            <a:pPr marL="1257300" lvl="2" indent="-342900">
              <a:buFont typeface="Wingdings" panose="05000000000000000000" pitchFamily="2" charset="2"/>
              <a:buChar char="q"/>
            </a:pPr>
            <a:r>
              <a:rPr lang="en-US" sz="2400" dirty="0"/>
              <a:t>Hands on planning? </a:t>
            </a:r>
          </a:p>
          <a:p>
            <a:pPr marL="1257300" lvl="2" indent="-342900">
              <a:buFont typeface="Wingdings" panose="05000000000000000000" pitchFamily="2" charset="2"/>
              <a:buChar char="q"/>
            </a:pPr>
            <a:r>
              <a:rPr lang="en-US" sz="2400" dirty="0"/>
              <a:t>Executing those plans? </a:t>
            </a:r>
          </a:p>
          <a:p>
            <a:pPr marL="1257300" lvl="2" indent="-342900">
              <a:buFont typeface="Wingdings" panose="05000000000000000000" pitchFamily="2" charset="2"/>
              <a:buChar char="q"/>
            </a:pPr>
            <a:r>
              <a:rPr lang="en-US" sz="2400" dirty="0"/>
              <a:t>Fund raising? </a:t>
            </a:r>
          </a:p>
          <a:p>
            <a:pPr marL="1257300" lvl="2" indent="-342900">
              <a:buFont typeface="Wingdings" panose="05000000000000000000" pitchFamily="2" charset="2"/>
              <a:buChar char="q"/>
            </a:pPr>
            <a:r>
              <a:rPr lang="en-US" sz="2400" dirty="0"/>
              <a:t>Outgoing – so willing to call on potential sponsors or donors?</a:t>
            </a:r>
          </a:p>
          <a:p>
            <a:pPr marL="1200150" lvl="2" indent="-285750">
              <a:buFont typeface="Arial" panose="020B0604020202020204" pitchFamily="34" charset="0"/>
              <a:buChar char="•"/>
            </a:pPr>
            <a:endParaRPr lang="en-US" sz="2400" dirty="0"/>
          </a:p>
          <a:p>
            <a:r>
              <a:rPr lang="en-US" sz="2400" dirty="0"/>
              <a:t>Once you know your resources at hand – </a:t>
            </a:r>
            <a:r>
              <a:rPr lang="en-US" sz="2400" b="1" dirty="0">
                <a:solidFill>
                  <a:schemeClr val="accent2">
                    <a:lumMod val="75000"/>
                  </a:schemeClr>
                </a:solidFill>
              </a:rPr>
              <a:t>Delegate!</a:t>
            </a:r>
          </a:p>
          <a:p>
            <a:pPr marL="285750" indent="-285750">
              <a:buFont typeface="Arial" panose="020B0604020202020204" pitchFamily="34" charset="0"/>
              <a:buChar char="•"/>
            </a:pPr>
            <a:endParaRPr lang="en-US" sz="2400" dirty="0"/>
          </a:p>
        </p:txBody>
      </p:sp>
      <p:sp>
        <p:nvSpPr>
          <p:cNvPr id="3" name="TextBox 2">
            <a:extLst>
              <a:ext uri="{FF2B5EF4-FFF2-40B4-BE49-F238E27FC236}">
                <a16:creationId xmlns="" xmlns:a16="http://schemas.microsoft.com/office/drawing/2014/main" id="{47C418F0-2ABC-4C94-BE96-5B33C43A7ACA}"/>
              </a:ext>
            </a:extLst>
          </p:cNvPr>
          <p:cNvSpPr txBox="1"/>
          <p:nvPr/>
        </p:nvSpPr>
        <p:spPr>
          <a:xfrm>
            <a:off x="768626" y="335070"/>
            <a:ext cx="6347792" cy="523220"/>
          </a:xfrm>
          <a:prstGeom prst="rect">
            <a:avLst/>
          </a:prstGeom>
          <a:noFill/>
        </p:spPr>
        <p:txBody>
          <a:bodyPr wrap="square" rtlCol="0">
            <a:spAutoFit/>
          </a:bodyPr>
          <a:lstStyle/>
          <a:p>
            <a:r>
              <a:rPr lang="en-US" sz="2800" b="1" dirty="0"/>
              <a:t>What Are the Expectations?</a:t>
            </a:r>
          </a:p>
        </p:txBody>
      </p:sp>
    </p:spTree>
    <p:extLst>
      <p:ext uri="{BB962C8B-B14F-4D97-AF65-F5344CB8AC3E}">
        <p14:creationId xmlns:p14="http://schemas.microsoft.com/office/powerpoint/2010/main" val="3218790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7C418F0-2ABC-4C94-BE96-5B33C43A7ACA}"/>
              </a:ext>
            </a:extLst>
          </p:cNvPr>
          <p:cNvSpPr txBox="1"/>
          <p:nvPr/>
        </p:nvSpPr>
        <p:spPr>
          <a:xfrm rot="5400000">
            <a:off x="8035573" y="2844675"/>
            <a:ext cx="5974079" cy="1077218"/>
          </a:xfrm>
          <a:prstGeom prst="rect">
            <a:avLst/>
          </a:prstGeom>
          <a:noFill/>
        </p:spPr>
        <p:txBody>
          <a:bodyPr wrap="square" rtlCol="0">
            <a:spAutoFit/>
          </a:bodyPr>
          <a:lstStyle/>
          <a:p>
            <a:pPr algn="ctr"/>
            <a:r>
              <a:rPr lang="en-US" sz="3200" b="1" dirty="0"/>
              <a:t>Your 2019-2021 Leadership </a:t>
            </a:r>
          </a:p>
          <a:p>
            <a:pPr algn="ctr"/>
            <a:r>
              <a:rPr lang="en-US" sz="3200" b="1" dirty="0"/>
              <a:t>Development Committee</a:t>
            </a:r>
          </a:p>
        </p:txBody>
      </p:sp>
      <p:sp>
        <p:nvSpPr>
          <p:cNvPr id="4" name="TextBox 3">
            <a:extLst>
              <a:ext uri="{FF2B5EF4-FFF2-40B4-BE49-F238E27FC236}">
                <a16:creationId xmlns="" xmlns:a16="http://schemas.microsoft.com/office/drawing/2014/main" id="{257E240C-2DF0-44F6-A856-3ED17C3BA7F2}"/>
              </a:ext>
            </a:extLst>
          </p:cNvPr>
          <p:cNvSpPr txBox="1"/>
          <p:nvPr/>
        </p:nvSpPr>
        <p:spPr>
          <a:xfrm>
            <a:off x="762001" y="853440"/>
            <a:ext cx="7321826" cy="3970318"/>
          </a:xfrm>
          <a:prstGeom prst="rect">
            <a:avLst/>
          </a:prstGeom>
          <a:noFill/>
        </p:spPr>
        <p:txBody>
          <a:bodyPr wrap="square" rtlCol="0">
            <a:spAutoFit/>
          </a:bodyPr>
          <a:lstStyle/>
          <a:p>
            <a:pPr marL="457200" indent="-457200">
              <a:buClr>
                <a:schemeClr val="accent2">
                  <a:lumMod val="75000"/>
                </a:schemeClr>
              </a:buClr>
              <a:buFont typeface="Wingdings" panose="05000000000000000000" pitchFamily="2" charset="2"/>
              <a:buChar char="v"/>
            </a:pPr>
            <a:r>
              <a:rPr lang="en-US" sz="2800" dirty="0">
                <a:hlinkClick r:id="rId3"/>
              </a:rPr>
              <a:t>Dona Garretson, Chair</a:t>
            </a:r>
            <a:endParaRPr lang="en-US" sz="2800" dirty="0"/>
          </a:p>
          <a:p>
            <a:pPr marL="457200" indent="-457200">
              <a:buClr>
                <a:schemeClr val="accent2">
                  <a:lumMod val="75000"/>
                </a:schemeClr>
              </a:buClr>
              <a:buFont typeface="Wingdings" panose="05000000000000000000" pitchFamily="2" charset="2"/>
              <a:buChar char="v"/>
            </a:pPr>
            <a:endParaRPr lang="en-US" sz="2800" dirty="0"/>
          </a:p>
          <a:p>
            <a:pPr marL="457200" indent="-457200">
              <a:buClr>
                <a:schemeClr val="accent2">
                  <a:lumMod val="75000"/>
                </a:schemeClr>
              </a:buClr>
              <a:buFont typeface="Wingdings" panose="05000000000000000000" pitchFamily="2" charset="2"/>
              <a:buChar char="v"/>
            </a:pPr>
            <a:r>
              <a:rPr lang="en-US" sz="2800" dirty="0">
                <a:hlinkClick r:id="rId4"/>
              </a:rPr>
              <a:t>Susy Meier, Vice Chair</a:t>
            </a:r>
            <a:endParaRPr lang="en-US" sz="2800" dirty="0"/>
          </a:p>
          <a:p>
            <a:pPr marL="457200" indent="-457200">
              <a:buClr>
                <a:schemeClr val="accent2">
                  <a:lumMod val="75000"/>
                </a:schemeClr>
              </a:buClr>
              <a:buFont typeface="Wingdings" panose="05000000000000000000" pitchFamily="2" charset="2"/>
              <a:buChar char="v"/>
            </a:pPr>
            <a:endParaRPr lang="en-US" sz="2800" dirty="0"/>
          </a:p>
          <a:p>
            <a:pPr marL="457200" indent="-457200">
              <a:buClr>
                <a:schemeClr val="accent2">
                  <a:lumMod val="75000"/>
                </a:schemeClr>
              </a:buClr>
              <a:buFont typeface="Wingdings" panose="05000000000000000000" pitchFamily="2" charset="2"/>
              <a:buChar char="v"/>
            </a:pPr>
            <a:r>
              <a:rPr lang="en-US" sz="2800" dirty="0">
                <a:hlinkClick r:id="rId5"/>
              </a:rPr>
              <a:t>Linda Barb</a:t>
            </a:r>
            <a:endParaRPr lang="en-US" sz="2800" dirty="0"/>
          </a:p>
          <a:p>
            <a:pPr marL="457200" indent="-457200">
              <a:buClr>
                <a:schemeClr val="accent2">
                  <a:lumMod val="75000"/>
                </a:schemeClr>
              </a:buClr>
              <a:buFont typeface="Wingdings" panose="05000000000000000000" pitchFamily="2" charset="2"/>
              <a:buChar char="v"/>
            </a:pPr>
            <a:endParaRPr lang="en-US" sz="2800" dirty="0"/>
          </a:p>
          <a:p>
            <a:pPr marL="457200" indent="-457200">
              <a:buClr>
                <a:schemeClr val="accent2">
                  <a:lumMod val="75000"/>
                </a:schemeClr>
              </a:buClr>
              <a:buFont typeface="Wingdings" panose="05000000000000000000" pitchFamily="2" charset="2"/>
              <a:buChar char="v"/>
            </a:pPr>
            <a:r>
              <a:rPr lang="en-US" sz="2800" dirty="0">
                <a:hlinkClick r:id="rId6"/>
              </a:rPr>
              <a:t>Bev Herzog</a:t>
            </a:r>
            <a:endParaRPr lang="en-US" sz="2800" dirty="0"/>
          </a:p>
          <a:p>
            <a:pPr marL="457200" indent="-457200">
              <a:buClr>
                <a:schemeClr val="accent2">
                  <a:lumMod val="75000"/>
                </a:schemeClr>
              </a:buClr>
              <a:buFont typeface="Wingdings" panose="05000000000000000000" pitchFamily="2" charset="2"/>
              <a:buChar char="v"/>
            </a:pPr>
            <a:endParaRPr lang="en-US" sz="2800" dirty="0"/>
          </a:p>
          <a:p>
            <a:pPr marL="457200" indent="-457200">
              <a:buClr>
                <a:schemeClr val="accent2">
                  <a:lumMod val="75000"/>
                </a:schemeClr>
              </a:buClr>
              <a:buFont typeface="Wingdings" panose="05000000000000000000" pitchFamily="2" charset="2"/>
              <a:buChar char="v"/>
            </a:pPr>
            <a:r>
              <a:rPr lang="en-US" sz="2800" dirty="0">
                <a:hlinkClick r:id="rId7"/>
              </a:rPr>
              <a:t>Linda Moore</a:t>
            </a:r>
            <a:endParaRPr lang="en-US" sz="2800" dirty="0"/>
          </a:p>
        </p:txBody>
      </p:sp>
      <p:sp>
        <p:nvSpPr>
          <p:cNvPr id="2" name="TextBox 1">
            <a:extLst>
              <a:ext uri="{FF2B5EF4-FFF2-40B4-BE49-F238E27FC236}">
                <a16:creationId xmlns="" xmlns:a16="http://schemas.microsoft.com/office/drawing/2014/main" id="{595B4F09-7028-493C-8BD5-6ED89449D0F3}"/>
              </a:ext>
            </a:extLst>
          </p:cNvPr>
          <p:cNvSpPr txBox="1"/>
          <p:nvPr/>
        </p:nvSpPr>
        <p:spPr>
          <a:xfrm>
            <a:off x="649356" y="5600335"/>
            <a:ext cx="9568069" cy="646331"/>
          </a:xfrm>
          <a:prstGeom prst="rect">
            <a:avLst/>
          </a:prstGeom>
          <a:noFill/>
        </p:spPr>
        <p:txBody>
          <a:bodyPr wrap="square" rtlCol="0">
            <a:spAutoFit/>
          </a:bodyPr>
          <a:lstStyle/>
          <a:p>
            <a:r>
              <a:rPr lang="en-US" dirty="0"/>
              <a:t>Each International Committee has a Chair, Vice Chair, and Members. Please see the International website </a:t>
            </a:r>
            <a:r>
              <a:rPr lang="en-US" dirty="0">
                <a:hlinkClick r:id="rId8"/>
              </a:rPr>
              <a:t>http://www.Altrusa.org</a:t>
            </a:r>
            <a:r>
              <a:rPr lang="en-US" dirty="0"/>
              <a:t> for each committee.</a:t>
            </a:r>
          </a:p>
        </p:txBody>
      </p:sp>
    </p:spTree>
    <p:extLst>
      <p:ext uri="{BB962C8B-B14F-4D97-AF65-F5344CB8AC3E}">
        <p14:creationId xmlns:p14="http://schemas.microsoft.com/office/powerpoint/2010/main" val="75878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7C418F0-2ABC-4C94-BE96-5B33C43A7ACA}"/>
              </a:ext>
            </a:extLst>
          </p:cNvPr>
          <p:cNvSpPr txBox="1"/>
          <p:nvPr/>
        </p:nvSpPr>
        <p:spPr>
          <a:xfrm rot="5400000">
            <a:off x="8115003" y="2919010"/>
            <a:ext cx="5342491" cy="584775"/>
          </a:xfrm>
          <a:prstGeom prst="rect">
            <a:avLst/>
          </a:prstGeom>
          <a:noFill/>
        </p:spPr>
        <p:txBody>
          <a:bodyPr wrap="square" rtlCol="0">
            <a:spAutoFit/>
          </a:bodyPr>
          <a:lstStyle/>
          <a:p>
            <a:r>
              <a:rPr lang="en-US" sz="3200" b="1" dirty="0"/>
              <a:t>Your International Office</a:t>
            </a:r>
          </a:p>
        </p:txBody>
      </p:sp>
      <p:sp>
        <p:nvSpPr>
          <p:cNvPr id="4" name="TextBox 3">
            <a:extLst>
              <a:ext uri="{FF2B5EF4-FFF2-40B4-BE49-F238E27FC236}">
                <a16:creationId xmlns="" xmlns:a16="http://schemas.microsoft.com/office/drawing/2014/main" id="{257E240C-2DF0-44F6-A856-3ED17C3BA7F2}"/>
              </a:ext>
            </a:extLst>
          </p:cNvPr>
          <p:cNvSpPr txBox="1"/>
          <p:nvPr/>
        </p:nvSpPr>
        <p:spPr>
          <a:xfrm>
            <a:off x="137160" y="181957"/>
            <a:ext cx="9308989" cy="6001643"/>
          </a:xfrm>
          <a:prstGeom prst="rect">
            <a:avLst/>
          </a:prstGeom>
          <a:noFill/>
        </p:spPr>
        <p:txBody>
          <a:bodyPr wrap="square" rtlCol="0">
            <a:spAutoFit/>
          </a:bodyPr>
          <a:lstStyle/>
          <a:p>
            <a:pPr marL="457200" indent="-457200">
              <a:buClr>
                <a:schemeClr val="accent2">
                  <a:lumMod val="75000"/>
                </a:schemeClr>
              </a:buClr>
              <a:buFont typeface="Wingdings" panose="05000000000000000000" pitchFamily="2" charset="2"/>
              <a:buChar char="v"/>
            </a:pPr>
            <a:r>
              <a:rPr lang="en-US" sz="2400" dirty="0">
                <a:hlinkClick r:id="rId3"/>
              </a:rPr>
              <a:t>Altrusa@Altrusa.org</a:t>
            </a:r>
            <a:r>
              <a:rPr lang="en-US" sz="2400" dirty="0"/>
              <a:t>   1-312-427-4410</a:t>
            </a:r>
          </a:p>
          <a:p>
            <a:pPr marL="457200" indent="-457200">
              <a:buClr>
                <a:schemeClr val="accent2">
                  <a:lumMod val="75000"/>
                </a:schemeClr>
              </a:buClr>
              <a:buFont typeface="Wingdings" panose="05000000000000000000" pitchFamily="2" charset="2"/>
              <a:buChar char="v"/>
            </a:pPr>
            <a:endParaRPr lang="en-US" sz="2400" dirty="0"/>
          </a:p>
          <a:p>
            <a:pPr marL="457200" indent="-457200">
              <a:buClr>
                <a:schemeClr val="accent2">
                  <a:lumMod val="75000"/>
                </a:schemeClr>
              </a:buClr>
              <a:buFont typeface="Wingdings" panose="05000000000000000000" pitchFamily="2" charset="2"/>
              <a:buChar char="v"/>
            </a:pPr>
            <a:r>
              <a:rPr lang="en-US" sz="2400" b="1" dirty="0"/>
              <a:t>Who’s there?</a:t>
            </a:r>
          </a:p>
          <a:p>
            <a:pPr marL="914400" lvl="1" indent="-457200">
              <a:buClr>
                <a:schemeClr val="accent2">
                  <a:lumMod val="75000"/>
                </a:schemeClr>
              </a:buClr>
              <a:buFont typeface="Wingdings" panose="05000000000000000000" pitchFamily="2" charset="2"/>
              <a:buChar char="v"/>
            </a:pPr>
            <a:r>
              <a:rPr lang="en-US" sz="2400" dirty="0"/>
              <a:t>Tanika Wilson, Executive Director</a:t>
            </a:r>
          </a:p>
          <a:p>
            <a:pPr marL="1371600" lvl="2" indent="-457200">
              <a:buClr>
                <a:schemeClr val="accent2">
                  <a:lumMod val="75000"/>
                </a:schemeClr>
              </a:buClr>
              <a:buFont typeface="Wingdings" panose="05000000000000000000" pitchFamily="2" charset="2"/>
              <a:buChar char="v"/>
            </a:pPr>
            <a:r>
              <a:rPr lang="en-US" sz="2400" dirty="0"/>
              <a:t>Supervises the overall planning, direction, and coordination of staff activities and programs to insure that the goals and objectives of the Association Board and members are met. </a:t>
            </a:r>
          </a:p>
          <a:p>
            <a:pPr marL="1371600" lvl="2" indent="-457200">
              <a:buClr>
                <a:schemeClr val="accent2">
                  <a:lumMod val="75000"/>
                </a:schemeClr>
              </a:buClr>
              <a:buFont typeface="Wingdings" panose="05000000000000000000" pitchFamily="2" charset="2"/>
              <a:buChar char="v"/>
            </a:pPr>
            <a:endParaRPr lang="en-US" sz="2400" dirty="0"/>
          </a:p>
          <a:p>
            <a:pPr marL="914400" lvl="1" indent="-457200">
              <a:buClr>
                <a:schemeClr val="accent2">
                  <a:lumMod val="75000"/>
                </a:schemeClr>
              </a:buClr>
              <a:buFont typeface="Wingdings" panose="05000000000000000000" pitchFamily="2" charset="2"/>
              <a:buChar char="v"/>
            </a:pPr>
            <a:r>
              <a:rPr lang="en-US" sz="2400" dirty="0"/>
              <a:t>David Mena, Communications Assistant</a:t>
            </a:r>
          </a:p>
          <a:p>
            <a:pPr marL="1371600" lvl="2" indent="-457200">
              <a:buClr>
                <a:schemeClr val="accent2">
                  <a:lumMod val="75000"/>
                </a:schemeClr>
              </a:buClr>
              <a:buFont typeface="Wingdings" panose="05000000000000000000" pitchFamily="2" charset="2"/>
              <a:buChar char="v"/>
            </a:pPr>
            <a:r>
              <a:rPr lang="en-US" sz="2400" dirty="0"/>
              <a:t>Maintains and provides support for the International website to ensure content is accurate, relevant and current. Promotes products and services for all International events, designs promotional materials, assists with communication strategies or messages. Also responsible for the production of our publications.</a:t>
            </a:r>
          </a:p>
        </p:txBody>
      </p:sp>
    </p:spTree>
    <p:extLst>
      <p:ext uri="{BB962C8B-B14F-4D97-AF65-F5344CB8AC3E}">
        <p14:creationId xmlns:p14="http://schemas.microsoft.com/office/powerpoint/2010/main" val="367566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7C418F0-2ABC-4C94-BE96-5B33C43A7ACA}"/>
              </a:ext>
            </a:extLst>
          </p:cNvPr>
          <p:cNvSpPr txBox="1"/>
          <p:nvPr/>
        </p:nvSpPr>
        <p:spPr>
          <a:xfrm rot="5400000">
            <a:off x="8294046" y="2473213"/>
            <a:ext cx="5167285" cy="584775"/>
          </a:xfrm>
          <a:prstGeom prst="rect">
            <a:avLst/>
          </a:prstGeom>
          <a:noFill/>
        </p:spPr>
        <p:txBody>
          <a:bodyPr wrap="square" rtlCol="0">
            <a:spAutoFit/>
          </a:bodyPr>
          <a:lstStyle/>
          <a:p>
            <a:r>
              <a:rPr lang="en-US" sz="3200" b="1" dirty="0"/>
              <a:t>Your International Office</a:t>
            </a:r>
          </a:p>
        </p:txBody>
      </p:sp>
      <p:sp>
        <p:nvSpPr>
          <p:cNvPr id="4" name="TextBox 3">
            <a:extLst>
              <a:ext uri="{FF2B5EF4-FFF2-40B4-BE49-F238E27FC236}">
                <a16:creationId xmlns="" xmlns:a16="http://schemas.microsoft.com/office/drawing/2014/main" id="{257E240C-2DF0-44F6-A856-3ED17C3BA7F2}"/>
              </a:ext>
            </a:extLst>
          </p:cNvPr>
          <p:cNvSpPr txBox="1"/>
          <p:nvPr/>
        </p:nvSpPr>
        <p:spPr>
          <a:xfrm>
            <a:off x="137160" y="181957"/>
            <a:ext cx="9308989" cy="6001643"/>
          </a:xfrm>
          <a:prstGeom prst="rect">
            <a:avLst/>
          </a:prstGeom>
          <a:noFill/>
        </p:spPr>
        <p:txBody>
          <a:bodyPr wrap="square" rtlCol="0">
            <a:spAutoFit/>
          </a:bodyPr>
          <a:lstStyle/>
          <a:p>
            <a:pPr marL="457200" indent="-457200">
              <a:buClr>
                <a:schemeClr val="accent2">
                  <a:lumMod val="75000"/>
                </a:schemeClr>
              </a:buClr>
              <a:buFont typeface="Wingdings" panose="05000000000000000000" pitchFamily="2" charset="2"/>
              <a:buChar char="v"/>
            </a:pPr>
            <a:r>
              <a:rPr lang="en-US" sz="2400" b="1" dirty="0"/>
              <a:t>Who’s there?</a:t>
            </a:r>
          </a:p>
          <a:p>
            <a:pPr marL="914400" lvl="1" indent="-457200">
              <a:buClr>
                <a:schemeClr val="accent2">
                  <a:lumMod val="75000"/>
                </a:schemeClr>
              </a:buClr>
              <a:buFont typeface="Wingdings" panose="05000000000000000000" pitchFamily="2" charset="2"/>
              <a:buChar char="v"/>
            </a:pPr>
            <a:r>
              <a:rPr lang="en-US" sz="2400" dirty="0"/>
              <a:t>Carrie Shrader, Accounting Assistant</a:t>
            </a:r>
          </a:p>
          <a:p>
            <a:pPr marL="1371600" lvl="2" indent="-457200">
              <a:buClr>
                <a:schemeClr val="accent2">
                  <a:lumMod val="75000"/>
                </a:schemeClr>
              </a:buClr>
              <a:buFont typeface="Wingdings" panose="05000000000000000000" pitchFamily="2" charset="2"/>
              <a:buChar char="v"/>
            </a:pPr>
            <a:r>
              <a:rPr lang="en-US" sz="2400" dirty="0"/>
              <a:t>Manages expense reports, reimbursements, maintaining and reconciling accounts payable and receivable, assists members with membership dues payments, processing payroll, maintains financial reporting and filing of appropriate forms. Also provides support to the International Treasurer as required.</a:t>
            </a:r>
          </a:p>
          <a:p>
            <a:pPr marL="1371600" lvl="2" indent="-457200">
              <a:buClr>
                <a:schemeClr val="accent2">
                  <a:lumMod val="75000"/>
                </a:schemeClr>
              </a:buClr>
              <a:buFont typeface="Wingdings" panose="05000000000000000000" pitchFamily="2" charset="2"/>
              <a:buChar char="v"/>
            </a:pPr>
            <a:endParaRPr lang="en-US" sz="2400" dirty="0"/>
          </a:p>
          <a:p>
            <a:pPr marL="914400" lvl="1" indent="-457200">
              <a:buClr>
                <a:schemeClr val="accent2">
                  <a:lumMod val="75000"/>
                </a:schemeClr>
              </a:buClr>
              <a:buFont typeface="Wingdings" panose="05000000000000000000" pitchFamily="2" charset="2"/>
              <a:buChar char="v"/>
            </a:pPr>
            <a:r>
              <a:rPr lang="en-US" sz="2400" dirty="0" err="1"/>
              <a:t>Wyneisha</a:t>
            </a:r>
            <a:r>
              <a:rPr lang="en-US" sz="2400" dirty="0"/>
              <a:t> Robinson, Administrative Assistant</a:t>
            </a:r>
          </a:p>
          <a:p>
            <a:pPr marL="1371600" lvl="2" indent="-457200">
              <a:buClr>
                <a:schemeClr val="accent2">
                  <a:lumMod val="75000"/>
                </a:schemeClr>
              </a:buClr>
              <a:buFont typeface="Wingdings" panose="05000000000000000000" pitchFamily="2" charset="2"/>
              <a:buChar char="v"/>
            </a:pPr>
            <a:r>
              <a:rPr lang="en-US" sz="2400" dirty="0"/>
              <a:t>Provides support to the Executive Director, employees and members to ensure all interactions between the organization and members are positive and productive. Also Assists members with technical support for Group Tally issues, password issues, and dues-paying issues. Receives, tracks, and files all Club Annual Reports. </a:t>
            </a:r>
          </a:p>
        </p:txBody>
      </p:sp>
    </p:spTree>
    <p:extLst>
      <p:ext uri="{BB962C8B-B14F-4D97-AF65-F5344CB8AC3E}">
        <p14:creationId xmlns:p14="http://schemas.microsoft.com/office/powerpoint/2010/main" val="4246673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7C418F0-2ABC-4C94-BE96-5B33C43A7ACA}"/>
              </a:ext>
            </a:extLst>
          </p:cNvPr>
          <p:cNvSpPr txBox="1"/>
          <p:nvPr/>
        </p:nvSpPr>
        <p:spPr>
          <a:xfrm>
            <a:off x="734781" y="290455"/>
            <a:ext cx="7550478" cy="523220"/>
          </a:xfrm>
          <a:prstGeom prst="rect">
            <a:avLst/>
          </a:prstGeom>
          <a:noFill/>
        </p:spPr>
        <p:txBody>
          <a:bodyPr wrap="square" rtlCol="0">
            <a:spAutoFit/>
          </a:bodyPr>
          <a:lstStyle/>
          <a:p>
            <a:r>
              <a:rPr lang="en-US" sz="2800" b="1" dirty="0"/>
              <a:t>Other Resources</a:t>
            </a:r>
          </a:p>
        </p:txBody>
      </p:sp>
      <p:sp>
        <p:nvSpPr>
          <p:cNvPr id="4" name="TextBox 3">
            <a:extLst>
              <a:ext uri="{FF2B5EF4-FFF2-40B4-BE49-F238E27FC236}">
                <a16:creationId xmlns="" xmlns:a16="http://schemas.microsoft.com/office/drawing/2014/main" id="{257E240C-2DF0-44F6-A856-3ED17C3BA7F2}"/>
              </a:ext>
            </a:extLst>
          </p:cNvPr>
          <p:cNvSpPr txBox="1"/>
          <p:nvPr/>
        </p:nvSpPr>
        <p:spPr>
          <a:xfrm>
            <a:off x="548641" y="873679"/>
            <a:ext cx="9202972" cy="5693866"/>
          </a:xfrm>
          <a:prstGeom prst="rect">
            <a:avLst/>
          </a:prstGeom>
          <a:noFill/>
        </p:spPr>
        <p:txBody>
          <a:bodyPr wrap="square" rtlCol="0">
            <a:spAutoFit/>
          </a:bodyPr>
          <a:lstStyle/>
          <a:p>
            <a:pPr marL="457200" indent="-457200">
              <a:buClr>
                <a:schemeClr val="accent2">
                  <a:lumMod val="75000"/>
                </a:schemeClr>
              </a:buClr>
              <a:buFont typeface="Wingdings" panose="05000000000000000000" pitchFamily="2" charset="2"/>
              <a:buChar char="v"/>
            </a:pPr>
            <a:r>
              <a:rPr lang="en-US" sz="2800" dirty="0"/>
              <a:t>Steve </a:t>
            </a:r>
            <a:r>
              <a:rPr lang="en-US" sz="2800" dirty="0" err="1"/>
              <a:t>Strelsin</a:t>
            </a:r>
            <a:r>
              <a:rPr lang="en-US" sz="2800" dirty="0"/>
              <a:t>, </a:t>
            </a:r>
            <a:r>
              <a:rPr lang="en-US" sz="2800" dirty="0">
                <a:hlinkClick r:id="rId3"/>
              </a:rPr>
              <a:t>https://www.axiomcp.com/idea/simplify-important-leadership-skill/</a:t>
            </a:r>
            <a:endParaRPr lang="en-US" sz="2800" dirty="0"/>
          </a:p>
          <a:p>
            <a:pPr marL="457200" indent="-457200">
              <a:buClr>
                <a:schemeClr val="accent2">
                  <a:lumMod val="75000"/>
                </a:schemeClr>
              </a:buClr>
              <a:buFont typeface="Wingdings" panose="05000000000000000000" pitchFamily="2" charset="2"/>
              <a:buChar char="v"/>
            </a:pPr>
            <a:endParaRPr lang="en-US" sz="2800" dirty="0"/>
          </a:p>
          <a:p>
            <a:pPr marL="457200" indent="-457200">
              <a:buClr>
                <a:schemeClr val="accent2">
                  <a:lumMod val="75000"/>
                </a:schemeClr>
              </a:buClr>
              <a:buFont typeface="Wingdings" panose="05000000000000000000" pitchFamily="2" charset="2"/>
              <a:buChar char="v"/>
            </a:pPr>
            <a:r>
              <a:rPr lang="en-US" sz="2800" dirty="0"/>
              <a:t>10 Ways to Simplify Your Leadership </a:t>
            </a:r>
            <a:r>
              <a:rPr lang="en-US" sz="2800" dirty="0">
                <a:hlinkClick r:id="rId4"/>
              </a:rPr>
              <a:t>https://www.lollydaskal.com/leadership/10-ways-to-simplify-your-leadership/</a:t>
            </a:r>
            <a:endParaRPr lang="en-US" sz="2800" dirty="0"/>
          </a:p>
          <a:p>
            <a:pPr marL="457200" indent="-457200">
              <a:buClr>
                <a:schemeClr val="accent2">
                  <a:lumMod val="75000"/>
                </a:schemeClr>
              </a:buClr>
              <a:buFont typeface="Wingdings" panose="05000000000000000000" pitchFamily="2" charset="2"/>
              <a:buChar char="v"/>
            </a:pPr>
            <a:endParaRPr lang="en-US" sz="2800" dirty="0"/>
          </a:p>
          <a:p>
            <a:pPr marL="457200" indent="-457200">
              <a:buClr>
                <a:schemeClr val="accent2">
                  <a:lumMod val="75000"/>
                </a:schemeClr>
              </a:buClr>
              <a:buFont typeface="Wingdings" panose="05000000000000000000" pitchFamily="2" charset="2"/>
              <a:buChar char="v"/>
            </a:pPr>
            <a:r>
              <a:rPr lang="en-US" sz="2800" dirty="0"/>
              <a:t>7 Ways to Develop Leadership Skills While Volunteering </a:t>
            </a:r>
            <a:r>
              <a:rPr lang="en-US" sz="2800" dirty="0">
                <a:hlinkClick r:id="rId5"/>
              </a:rPr>
              <a:t>https://www.thindifference.com/2017/02/top-7-ways-acquire-leadership-skills-volunteering/</a:t>
            </a:r>
            <a:r>
              <a:rPr lang="en-US" sz="2800" dirty="0"/>
              <a:t> </a:t>
            </a:r>
          </a:p>
          <a:p>
            <a:pPr marL="457200" indent="-457200">
              <a:buClr>
                <a:schemeClr val="accent2">
                  <a:lumMod val="75000"/>
                </a:schemeClr>
              </a:buClr>
              <a:buFont typeface="Wingdings" panose="05000000000000000000" pitchFamily="2" charset="2"/>
              <a:buChar char="v"/>
            </a:pPr>
            <a:endParaRPr lang="en-US" sz="2800" dirty="0"/>
          </a:p>
        </p:txBody>
      </p:sp>
    </p:spTree>
    <p:extLst>
      <p:ext uri="{BB962C8B-B14F-4D97-AF65-F5344CB8AC3E}">
        <p14:creationId xmlns:p14="http://schemas.microsoft.com/office/powerpoint/2010/main" val="290647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3036A0A-8D31-4AF2-8F7A-3CF4B8475CE9}"/>
              </a:ext>
            </a:extLst>
          </p:cNvPr>
          <p:cNvSpPr txBox="1"/>
          <p:nvPr/>
        </p:nvSpPr>
        <p:spPr>
          <a:xfrm>
            <a:off x="569844" y="1242604"/>
            <a:ext cx="9395791" cy="5262979"/>
          </a:xfrm>
          <a:prstGeom prst="rect">
            <a:avLst/>
          </a:prstGeom>
          <a:noFill/>
        </p:spPr>
        <p:txBody>
          <a:bodyPr wrap="square" rtlCol="0">
            <a:spAutoFit/>
          </a:bodyPr>
          <a:lstStyle/>
          <a:p>
            <a:pPr algn="ctr"/>
            <a:r>
              <a:rPr lang="en-US" sz="2400" dirty="0"/>
              <a:t>“Are we limiting our success by not mastering the art of delegation? …. it’s simply a matter of preparation </a:t>
            </a:r>
          </a:p>
          <a:p>
            <a:pPr algn="ctr"/>
            <a:r>
              <a:rPr lang="en-US" sz="2400" dirty="0"/>
              <a:t>meeting opportunity.”  ~ Oprah Winfrey</a:t>
            </a:r>
          </a:p>
          <a:p>
            <a:endParaRPr lang="en-US" sz="2400" dirty="0"/>
          </a:p>
          <a:p>
            <a:pPr lvl="1"/>
            <a:r>
              <a:rPr lang="en-US" sz="2400" dirty="0"/>
              <a:t>Delegation is important for efficiency and development.</a:t>
            </a:r>
          </a:p>
          <a:p>
            <a:pPr lvl="1"/>
            <a:endParaRPr lang="en-US" sz="2400" dirty="0"/>
          </a:p>
          <a:p>
            <a:pPr lvl="1"/>
            <a:r>
              <a:rPr lang="en-US" sz="2400" dirty="0"/>
              <a:t>Empower your members!</a:t>
            </a:r>
          </a:p>
          <a:p>
            <a:pPr marL="742950" lvl="1" indent="-285750">
              <a:buFont typeface="Arial" panose="020B0604020202020204" pitchFamily="34" charset="0"/>
              <a:buChar char="•"/>
            </a:pPr>
            <a:endParaRPr lang="en-US" sz="2400" dirty="0"/>
          </a:p>
          <a:p>
            <a:pPr marL="800100" lvl="1" indent="-342900">
              <a:buFont typeface="Wingdings" panose="05000000000000000000" pitchFamily="2" charset="2"/>
              <a:buChar char="q"/>
            </a:pPr>
            <a:r>
              <a:rPr lang="en-US" sz="2400" dirty="0"/>
              <a:t>Don’t burn out your leadership</a:t>
            </a:r>
          </a:p>
          <a:p>
            <a:pPr marL="800100" lvl="1" indent="-342900">
              <a:buFont typeface="Wingdings" panose="05000000000000000000" pitchFamily="2" charset="2"/>
              <a:buChar char="q"/>
            </a:pPr>
            <a:endParaRPr lang="en-US" sz="2400" dirty="0"/>
          </a:p>
          <a:p>
            <a:pPr marL="800100" lvl="1" indent="-342900">
              <a:buFont typeface="Wingdings" panose="05000000000000000000" pitchFamily="2" charset="2"/>
              <a:buChar char="q"/>
            </a:pPr>
            <a:r>
              <a:rPr lang="en-US" sz="2400" dirty="0"/>
              <a:t>Allow more members to learn new skills &amp; feel a sense of contribution</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
        <p:nvSpPr>
          <p:cNvPr id="3" name="TextBox 2">
            <a:extLst>
              <a:ext uri="{FF2B5EF4-FFF2-40B4-BE49-F238E27FC236}">
                <a16:creationId xmlns="" xmlns:a16="http://schemas.microsoft.com/office/drawing/2014/main" id="{47C418F0-2ABC-4C94-BE96-5B33C43A7ACA}"/>
              </a:ext>
            </a:extLst>
          </p:cNvPr>
          <p:cNvSpPr txBox="1"/>
          <p:nvPr/>
        </p:nvSpPr>
        <p:spPr>
          <a:xfrm>
            <a:off x="861392" y="374827"/>
            <a:ext cx="6347792" cy="523220"/>
          </a:xfrm>
          <a:prstGeom prst="rect">
            <a:avLst/>
          </a:prstGeom>
          <a:noFill/>
        </p:spPr>
        <p:txBody>
          <a:bodyPr wrap="square" rtlCol="0">
            <a:spAutoFit/>
          </a:bodyPr>
          <a:lstStyle/>
          <a:p>
            <a:r>
              <a:rPr lang="en-US" sz="2800" b="1" dirty="0"/>
              <a:t>Delegation</a:t>
            </a:r>
          </a:p>
        </p:txBody>
      </p:sp>
    </p:spTree>
    <p:extLst>
      <p:ext uri="{BB962C8B-B14F-4D97-AF65-F5344CB8AC3E}">
        <p14:creationId xmlns:p14="http://schemas.microsoft.com/office/powerpoint/2010/main" val="1574111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3036A0A-8D31-4AF2-8F7A-3CF4B8475CE9}"/>
              </a:ext>
            </a:extLst>
          </p:cNvPr>
          <p:cNvSpPr txBox="1"/>
          <p:nvPr/>
        </p:nvSpPr>
        <p:spPr>
          <a:xfrm>
            <a:off x="955074" y="912471"/>
            <a:ext cx="8426547" cy="5545044"/>
          </a:xfrm>
          <a:prstGeom prst="rect">
            <a:avLst/>
          </a:prstGeom>
          <a:noFill/>
        </p:spPr>
        <p:txBody>
          <a:bodyPr wrap="square" rtlCol="0">
            <a:spAutoFit/>
          </a:bodyPr>
          <a:lstStyle/>
          <a:p>
            <a:r>
              <a:rPr lang="en-US" sz="2200" dirty="0"/>
              <a:t>“The most successful leaders were consistently focused on the things that really mattered. They were willing to back off even good ideas for the sake of simplicity and focus. Like master gardeners, they recognized that careful pruning would ultimately yield stronger, more sustained results.” ~ Steve </a:t>
            </a:r>
            <a:r>
              <a:rPr lang="en-US" sz="2200" dirty="0" err="1"/>
              <a:t>Strelsin</a:t>
            </a:r>
            <a:endParaRPr lang="en-US" sz="2200" dirty="0"/>
          </a:p>
          <a:p>
            <a:pPr marL="285750" indent="-285750">
              <a:buFont typeface="Arial" panose="020B0604020202020204" pitchFamily="34" charset="0"/>
              <a:buChar char="•"/>
            </a:pPr>
            <a:endParaRPr lang="en-US" dirty="0"/>
          </a:p>
          <a:p>
            <a:pPr algn="ctr"/>
            <a:r>
              <a:rPr lang="en-US" sz="2000" b="1" dirty="0">
                <a:solidFill>
                  <a:schemeClr val="accent2">
                    <a:lumMod val="75000"/>
                  </a:schemeClr>
                </a:solidFill>
              </a:rPr>
              <a:t>Ways to Simplify Your Leadership</a:t>
            </a:r>
            <a:r>
              <a:rPr lang="en-US" sz="2000" dirty="0">
                <a:solidFill>
                  <a:schemeClr val="accent2">
                    <a:lumMod val="75000"/>
                  </a:schemeClr>
                </a:solidFill>
              </a:rPr>
              <a:t> </a:t>
            </a:r>
          </a:p>
          <a:p>
            <a:pPr marL="1200150" lvl="2" indent="-285750">
              <a:lnSpc>
                <a:spcPct val="150000"/>
              </a:lnSpc>
              <a:buFont typeface="Wingdings" panose="05000000000000000000" pitchFamily="2" charset="2"/>
              <a:buChar char="q"/>
            </a:pPr>
            <a:r>
              <a:rPr lang="en-US" sz="2000" dirty="0"/>
              <a:t>Don’t try to read minds.</a:t>
            </a:r>
          </a:p>
          <a:p>
            <a:pPr marL="1200150" lvl="2" indent="-285750">
              <a:lnSpc>
                <a:spcPct val="150000"/>
              </a:lnSpc>
              <a:buFont typeface="Wingdings" panose="05000000000000000000" pitchFamily="2" charset="2"/>
              <a:buChar char="q"/>
            </a:pPr>
            <a:r>
              <a:rPr lang="en-US" sz="2000" dirty="0"/>
              <a:t>Keep your word.</a:t>
            </a:r>
          </a:p>
          <a:p>
            <a:pPr marL="1200150" lvl="2" indent="-285750">
              <a:lnSpc>
                <a:spcPct val="150000"/>
              </a:lnSpc>
              <a:buFont typeface="Wingdings" panose="05000000000000000000" pitchFamily="2" charset="2"/>
              <a:buChar char="q"/>
            </a:pPr>
            <a:r>
              <a:rPr lang="en-US" sz="2000" dirty="0"/>
              <a:t>Life is too short to waste time being cranky.</a:t>
            </a:r>
          </a:p>
          <a:p>
            <a:pPr marL="1200150" lvl="2" indent="-285750">
              <a:lnSpc>
                <a:spcPct val="150000"/>
              </a:lnSpc>
              <a:buFont typeface="Wingdings" panose="05000000000000000000" pitchFamily="2" charset="2"/>
              <a:buChar char="q"/>
            </a:pPr>
            <a:r>
              <a:rPr lang="en-US" sz="2000" dirty="0"/>
              <a:t>Forgive everyone, even yourself.</a:t>
            </a:r>
          </a:p>
          <a:p>
            <a:pPr marL="1200150" lvl="2" indent="-285750">
              <a:lnSpc>
                <a:spcPct val="150000"/>
              </a:lnSpc>
              <a:buFont typeface="Wingdings" panose="05000000000000000000" pitchFamily="2" charset="2"/>
              <a:buChar char="q"/>
            </a:pPr>
            <a:r>
              <a:rPr lang="en-US" sz="2000" dirty="0"/>
              <a:t>Don’t try to please everyone.</a:t>
            </a:r>
          </a:p>
          <a:p>
            <a:pPr marL="1200150" lvl="2" indent="-285750">
              <a:lnSpc>
                <a:spcPct val="150000"/>
              </a:lnSpc>
              <a:buFont typeface="Wingdings" panose="05000000000000000000" pitchFamily="2" charset="2"/>
              <a:buChar char="q"/>
            </a:pPr>
            <a:r>
              <a:rPr lang="en-US" sz="2000" dirty="0"/>
              <a:t>Stop worrying about your mistakes.</a:t>
            </a:r>
          </a:p>
          <a:p>
            <a:pPr marL="1200150" lvl="2" indent="-285750">
              <a:lnSpc>
                <a:spcPct val="150000"/>
              </a:lnSpc>
              <a:buFont typeface="Wingdings" panose="05000000000000000000" pitchFamily="2" charset="2"/>
              <a:buChar char="q"/>
            </a:pPr>
            <a:r>
              <a:rPr lang="en-US" sz="2000" dirty="0"/>
              <a:t>Make time for what’s important.</a:t>
            </a:r>
          </a:p>
        </p:txBody>
      </p:sp>
      <p:sp>
        <p:nvSpPr>
          <p:cNvPr id="3" name="TextBox 2">
            <a:extLst>
              <a:ext uri="{FF2B5EF4-FFF2-40B4-BE49-F238E27FC236}">
                <a16:creationId xmlns="" xmlns:a16="http://schemas.microsoft.com/office/drawing/2014/main" id="{47C418F0-2ABC-4C94-BE96-5B33C43A7ACA}"/>
              </a:ext>
            </a:extLst>
          </p:cNvPr>
          <p:cNvSpPr txBox="1"/>
          <p:nvPr/>
        </p:nvSpPr>
        <p:spPr>
          <a:xfrm>
            <a:off x="1222461" y="350459"/>
            <a:ext cx="4426226" cy="523220"/>
          </a:xfrm>
          <a:prstGeom prst="rect">
            <a:avLst/>
          </a:prstGeom>
          <a:noFill/>
        </p:spPr>
        <p:txBody>
          <a:bodyPr wrap="square" rtlCol="0">
            <a:spAutoFit/>
          </a:bodyPr>
          <a:lstStyle/>
          <a:p>
            <a:r>
              <a:rPr lang="en-US" sz="2800" b="1" dirty="0"/>
              <a:t>Then How to Simplify?</a:t>
            </a:r>
          </a:p>
        </p:txBody>
      </p:sp>
    </p:spTree>
    <p:extLst>
      <p:ext uri="{BB962C8B-B14F-4D97-AF65-F5344CB8AC3E}">
        <p14:creationId xmlns:p14="http://schemas.microsoft.com/office/powerpoint/2010/main" val="1142913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427A709-FE51-425C-90AB-1522637A5456}"/>
              </a:ext>
            </a:extLst>
          </p:cNvPr>
          <p:cNvSpPr txBox="1"/>
          <p:nvPr/>
        </p:nvSpPr>
        <p:spPr>
          <a:xfrm>
            <a:off x="1769063" y="305461"/>
            <a:ext cx="7090117" cy="1569660"/>
          </a:xfrm>
          <a:prstGeom prst="rect">
            <a:avLst/>
          </a:prstGeom>
          <a:noFill/>
        </p:spPr>
        <p:txBody>
          <a:bodyPr wrap="square" rtlCol="0">
            <a:spAutoFit/>
          </a:bodyPr>
          <a:lstStyle/>
          <a:p>
            <a:pPr algn="ctr"/>
            <a:r>
              <a:rPr lang="en-US" sz="3200" dirty="0"/>
              <a:t>Leadership Tools:</a:t>
            </a:r>
          </a:p>
          <a:p>
            <a:pPr algn="ctr"/>
            <a:r>
              <a:rPr lang="en-US" sz="3200" dirty="0"/>
              <a:t>International Website:</a:t>
            </a:r>
          </a:p>
          <a:p>
            <a:pPr algn="ctr"/>
            <a:r>
              <a:rPr lang="en-US" sz="3200" dirty="0"/>
              <a:t>Leadership Tab</a:t>
            </a:r>
          </a:p>
        </p:txBody>
      </p:sp>
      <p:pic>
        <p:nvPicPr>
          <p:cNvPr id="3" name="Picture 2">
            <a:extLst>
              <a:ext uri="{FF2B5EF4-FFF2-40B4-BE49-F238E27FC236}">
                <a16:creationId xmlns="" xmlns:a16="http://schemas.microsoft.com/office/drawing/2014/main" id="{BCDCCD1D-082A-4E0F-9BD0-3AAC86C67227}"/>
              </a:ext>
            </a:extLst>
          </p:cNvPr>
          <p:cNvPicPr>
            <a:picLocks noChangeAspect="1"/>
          </p:cNvPicPr>
          <p:nvPr/>
        </p:nvPicPr>
        <p:blipFill>
          <a:blip r:embed="rId2"/>
          <a:stretch>
            <a:fillRect/>
          </a:stretch>
        </p:blipFill>
        <p:spPr>
          <a:xfrm>
            <a:off x="391449" y="2007643"/>
            <a:ext cx="10925908" cy="4214863"/>
          </a:xfrm>
          <a:prstGeom prst="rect">
            <a:avLst/>
          </a:prstGeom>
        </p:spPr>
      </p:pic>
    </p:spTree>
    <p:extLst>
      <p:ext uri="{BB962C8B-B14F-4D97-AF65-F5344CB8AC3E}">
        <p14:creationId xmlns:p14="http://schemas.microsoft.com/office/powerpoint/2010/main" val="693654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427A709-FE51-425C-90AB-1522637A5456}"/>
              </a:ext>
            </a:extLst>
          </p:cNvPr>
          <p:cNvSpPr txBox="1"/>
          <p:nvPr/>
        </p:nvSpPr>
        <p:spPr>
          <a:xfrm>
            <a:off x="640079" y="2074363"/>
            <a:ext cx="3228535"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sz="2600" kern="1200" dirty="0">
                <a:solidFill>
                  <a:srgbClr val="FFFFFF"/>
                </a:solidFill>
                <a:latin typeface="+mj-lt"/>
                <a:ea typeface="+mj-ea"/>
                <a:cs typeface="+mj-cs"/>
              </a:rPr>
              <a:t>International Website:</a:t>
            </a:r>
          </a:p>
          <a:p>
            <a:pPr algn="ctr">
              <a:lnSpc>
                <a:spcPct val="90000"/>
              </a:lnSpc>
              <a:spcBef>
                <a:spcPct val="0"/>
              </a:spcBef>
              <a:spcAft>
                <a:spcPts val="600"/>
              </a:spcAft>
            </a:pPr>
            <a:r>
              <a:rPr lang="en-US" sz="2600" kern="1200" dirty="0">
                <a:solidFill>
                  <a:srgbClr val="FFFFFF"/>
                </a:solidFill>
                <a:latin typeface="+mj-lt"/>
                <a:ea typeface="+mj-ea"/>
                <a:cs typeface="+mj-cs"/>
              </a:rPr>
              <a:t>Leadership Tab</a:t>
            </a:r>
          </a:p>
        </p:txBody>
      </p:sp>
      <p:pic>
        <p:nvPicPr>
          <p:cNvPr id="4" name="Picture 3" descr="A screenshot of a computer&#10;&#10;Description automatically generated">
            <a:extLst>
              <a:ext uri="{FF2B5EF4-FFF2-40B4-BE49-F238E27FC236}">
                <a16:creationId xmlns="" xmlns:a16="http://schemas.microsoft.com/office/drawing/2014/main" id="{02071D1D-0114-4DC7-910B-DA88DFE029EF}"/>
              </a:ext>
            </a:extLst>
          </p:cNvPr>
          <p:cNvPicPr>
            <a:picLocks noChangeAspect="1"/>
          </p:cNvPicPr>
          <p:nvPr/>
        </p:nvPicPr>
        <p:blipFill>
          <a:blip r:embed="rId2"/>
          <a:stretch>
            <a:fillRect/>
          </a:stretch>
        </p:blipFill>
        <p:spPr>
          <a:xfrm>
            <a:off x="4038600" y="1306787"/>
            <a:ext cx="7188199" cy="4241037"/>
          </a:xfrm>
          <a:prstGeom prst="rect">
            <a:avLst/>
          </a:prstGeom>
        </p:spPr>
      </p:pic>
    </p:spTree>
    <p:extLst>
      <p:ext uri="{BB962C8B-B14F-4D97-AF65-F5344CB8AC3E}">
        <p14:creationId xmlns:p14="http://schemas.microsoft.com/office/powerpoint/2010/main" val="382602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427A709-FE51-425C-90AB-1522637A5456}"/>
              </a:ext>
            </a:extLst>
          </p:cNvPr>
          <p:cNvSpPr txBox="1"/>
          <p:nvPr/>
        </p:nvSpPr>
        <p:spPr>
          <a:xfrm>
            <a:off x="1296875" y="4257363"/>
            <a:ext cx="8304325" cy="769441"/>
          </a:xfrm>
          <a:prstGeom prst="rect">
            <a:avLst/>
          </a:prstGeom>
          <a:noFill/>
        </p:spPr>
        <p:txBody>
          <a:bodyPr wrap="square" rtlCol="0">
            <a:spAutoFit/>
          </a:bodyPr>
          <a:lstStyle/>
          <a:p>
            <a:pPr algn="ctr"/>
            <a:r>
              <a:rPr lang="en-US" sz="4400" dirty="0"/>
              <a:t>Simplifying Succession Planning</a:t>
            </a:r>
          </a:p>
        </p:txBody>
      </p:sp>
      <p:pic>
        <p:nvPicPr>
          <p:cNvPr id="4" name="Picture 3">
            <a:extLst>
              <a:ext uri="{FF2B5EF4-FFF2-40B4-BE49-F238E27FC236}">
                <a16:creationId xmlns="" xmlns:a16="http://schemas.microsoft.com/office/drawing/2014/main" id="{2BBAD54A-7E9C-4638-B0FD-1E919662B7E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3371971" y="643369"/>
            <a:ext cx="3310988" cy="3310988"/>
          </a:xfrm>
          <a:prstGeom prst="rect">
            <a:avLst/>
          </a:prstGeom>
        </p:spPr>
      </p:pic>
    </p:spTree>
    <p:extLst>
      <p:ext uri="{BB962C8B-B14F-4D97-AF65-F5344CB8AC3E}">
        <p14:creationId xmlns:p14="http://schemas.microsoft.com/office/powerpoint/2010/main" val="2535743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3036A0A-8D31-4AF2-8F7A-3CF4B8475CE9}"/>
              </a:ext>
            </a:extLst>
          </p:cNvPr>
          <p:cNvSpPr txBox="1"/>
          <p:nvPr/>
        </p:nvSpPr>
        <p:spPr>
          <a:xfrm>
            <a:off x="928570" y="1602857"/>
            <a:ext cx="8426547" cy="2677656"/>
          </a:xfrm>
          <a:prstGeom prst="rect">
            <a:avLst/>
          </a:prstGeom>
          <a:noFill/>
        </p:spPr>
        <p:txBody>
          <a:bodyPr wrap="square" rtlCol="0">
            <a:spAutoFit/>
          </a:bodyPr>
          <a:lstStyle/>
          <a:p>
            <a:r>
              <a:rPr lang="en-US" sz="2800" dirty="0"/>
              <a:t>Succession Planning is the process of identifying and developing new leaders who can move up and fill the rolls of those before them.  </a:t>
            </a:r>
          </a:p>
          <a:p>
            <a:endParaRPr lang="en-US" sz="2800" dirty="0"/>
          </a:p>
          <a:p>
            <a:r>
              <a:rPr lang="en-US" sz="2800" dirty="0"/>
              <a:t>Simply put:  Succession planning is planning for the future.  Let’s face it….Life happens!</a:t>
            </a:r>
          </a:p>
        </p:txBody>
      </p:sp>
      <p:sp>
        <p:nvSpPr>
          <p:cNvPr id="3" name="TextBox 2">
            <a:extLst>
              <a:ext uri="{FF2B5EF4-FFF2-40B4-BE49-F238E27FC236}">
                <a16:creationId xmlns="" xmlns:a16="http://schemas.microsoft.com/office/drawing/2014/main" id="{47C418F0-2ABC-4C94-BE96-5B33C43A7ACA}"/>
              </a:ext>
            </a:extLst>
          </p:cNvPr>
          <p:cNvSpPr txBox="1"/>
          <p:nvPr/>
        </p:nvSpPr>
        <p:spPr>
          <a:xfrm>
            <a:off x="1222461" y="350459"/>
            <a:ext cx="5244600" cy="523220"/>
          </a:xfrm>
          <a:prstGeom prst="rect">
            <a:avLst/>
          </a:prstGeom>
          <a:noFill/>
        </p:spPr>
        <p:txBody>
          <a:bodyPr wrap="square" rtlCol="0">
            <a:spAutoFit/>
          </a:bodyPr>
          <a:lstStyle/>
          <a:p>
            <a:r>
              <a:rPr lang="en-US" sz="2800" b="1" dirty="0"/>
              <a:t>What is Succession Planning?</a:t>
            </a:r>
          </a:p>
        </p:txBody>
      </p:sp>
      <p:pic>
        <p:nvPicPr>
          <p:cNvPr id="5" name="Graphic 4" descr="Circles with arrows">
            <a:extLst>
              <a:ext uri="{FF2B5EF4-FFF2-40B4-BE49-F238E27FC236}">
                <a16:creationId xmlns="" xmlns:a16="http://schemas.microsoft.com/office/drawing/2014/main" id="{BD821811-7B9E-4861-8206-06AB5301DA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703982" y="4423569"/>
            <a:ext cx="1928191" cy="1928191"/>
          </a:xfrm>
          <a:prstGeom prst="rect">
            <a:avLst/>
          </a:prstGeom>
        </p:spPr>
      </p:pic>
    </p:spTree>
    <p:extLst>
      <p:ext uri="{BB962C8B-B14F-4D97-AF65-F5344CB8AC3E}">
        <p14:creationId xmlns:p14="http://schemas.microsoft.com/office/powerpoint/2010/main" val="95574167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2419</Words>
  <Application>Microsoft Office PowerPoint</Application>
  <PresentationFormat>Custom</PresentationFormat>
  <Paragraphs>267</Paragraphs>
  <Slides>33</Slides>
  <Notes>24</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Facet</vt:lpstr>
      <vt:lpstr>Altrusa International, Inc. Leadership Development Committee 2019-2021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Qualifications of Mentors</vt:lpstr>
      <vt:lpstr>Qualifications of Mentors</vt:lpstr>
      <vt:lpstr>For More Information</vt:lpstr>
      <vt:lpstr>Optional On-line Forms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Altrusa International, Inc. Leadership Development Committee</dc:title>
  <dc:creator>Susy Meier</dc:creator>
  <cp:lastModifiedBy>Leslie Johnson</cp:lastModifiedBy>
  <cp:revision>29</cp:revision>
  <dcterms:created xsi:type="dcterms:W3CDTF">2019-05-26T20:40:48Z</dcterms:created>
  <dcterms:modified xsi:type="dcterms:W3CDTF">2019-10-02T23:56:33Z</dcterms:modified>
</cp:coreProperties>
</file>